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0" r:id="rId4"/>
    <p:sldId id="259" r:id="rId5"/>
    <p:sldId id="261" r:id="rId6"/>
    <p:sldId id="262" r:id="rId7"/>
    <p:sldId id="263" r:id="rId8"/>
    <p:sldId id="264" r:id="rId9"/>
    <p:sldId id="269" r:id="rId10"/>
    <p:sldId id="267" r:id="rId11"/>
    <p:sldId id="270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74" autoAdjust="0"/>
    <p:restoredTop sz="94660"/>
  </p:normalViewPr>
  <p:slideViewPr>
    <p:cSldViewPr>
      <p:cViewPr varScale="1">
        <p:scale>
          <a:sx n="81" d="100"/>
          <a:sy n="81" d="100"/>
        </p:scale>
        <p:origin x="-1498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8DF466-3EF5-4E96-8BE7-431FC76C82C0}">
      <dsp:nvSpPr>
        <dsp:cNvPr id="0" name=""/>
        <dsp:cNvSpPr/>
      </dsp:nvSpPr>
      <dsp:spPr>
        <a:xfrm>
          <a:off x="-5085104" y="-785678"/>
          <a:ext cx="6107861" cy="6107861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FC5702-00AD-4CF4-B37B-6826655428CE}">
      <dsp:nvSpPr>
        <dsp:cNvPr id="0" name=""/>
        <dsp:cNvSpPr/>
      </dsp:nvSpPr>
      <dsp:spPr>
        <a:xfrm>
          <a:off x="463159" y="144014"/>
          <a:ext cx="3116040" cy="47141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7245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6">
                  <a:lumMod val="50000"/>
                </a:schemeClr>
              </a:solidFill>
            </a:rPr>
            <a:t>Многократное чтение</a:t>
          </a:r>
          <a:endParaRPr lang="ru-RU" sz="1600" b="1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463159" y="144014"/>
        <a:ext cx="3116040" cy="471410"/>
      </dsp:txXfrm>
    </dsp:sp>
    <dsp:sp modelId="{B6FD0089-001F-448C-90A1-B9BBA46D664B}">
      <dsp:nvSpPr>
        <dsp:cNvPr id="0" name=""/>
        <dsp:cNvSpPr/>
      </dsp:nvSpPr>
      <dsp:spPr>
        <a:xfrm>
          <a:off x="102289" y="154694"/>
          <a:ext cx="515346" cy="51534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313211-212A-431C-B6E0-67E6F0762E3F}">
      <dsp:nvSpPr>
        <dsp:cNvPr id="0" name=""/>
        <dsp:cNvSpPr/>
      </dsp:nvSpPr>
      <dsp:spPr>
        <a:xfrm>
          <a:off x="823170" y="720081"/>
          <a:ext cx="3881966" cy="52999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7245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6">
                  <a:lumMod val="50000"/>
                </a:schemeClr>
              </a:solidFill>
            </a:rPr>
            <a:t>Чтение в темпе скороговорки</a:t>
          </a:r>
          <a:endParaRPr lang="ru-RU" sz="1600" b="1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823170" y="720081"/>
        <a:ext cx="3881966" cy="529995"/>
      </dsp:txXfrm>
    </dsp:sp>
    <dsp:sp modelId="{BF010485-3DE6-42AA-BD55-A1331AA1E385}">
      <dsp:nvSpPr>
        <dsp:cNvPr id="0" name=""/>
        <dsp:cNvSpPr/>
      </dsp:nvSpPr>
      <dsp:spPr>
        <a:xfrm>
          <a:off x="463161" y="720078"/>
          <a:ext cx="515346" cy="51534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769089-177C-411D-A4AF-F8F626993B70}">
      <dsp:nvSpPr>
        <dsp:cNvPr id="0" name=""/>
        <dsp:cNvSpPr/>
      </dsp:nvSpPr>
      <dsp:spPr>
        <a:xfrm>
          <a:off x="895182" y="1368151"/>
          <a:ext cx="7002632" cy="52910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7245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6">
                  <a:lumMod val="50000"/>
                </a:schemeClr>
              </a:solidFill>
            </a:rPr>
            <a:t>Выразительное чтение с переходом на незнакомую часть текста</a:t>
          </a:r>
          <a:endParaRPr lang="ru-RU" sz="1600" b="1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895182" y="1368151"/>
        <a:ext cx="7002632" cy="529108"/>
      </dsp:txXfrm>
    </dsp:sp>
    <dsp:sp modelId="{7CBCEAF5-3086-4FE8-B339-33ACABC8AEA1}">
      <dsp:nvSpPr>
        <dsp:cNvPr id="0" name=""/>
        <dsp:cNvSpPr/>
      </dsp:nvSpPr>
      <dsp:spPr>
        <a:xfrm>
          <a:off x="680239" y="1391799"/>
          <a:ext cx="515346" cy="51534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A925CF-0A40-4EB3-96A2-292075666513}">
      <dsp:nvSpPr>
        <dsp:cNvPr id="0" name=""/>
        <dsp:cNvSpPr/>
      </dsp:nvSpPr>
      <dsp:spPr>
        <a:xfrm>
          <a:off x="1141522" y="2016222"/>
          <a:ext cx="4728067" cy="50405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7245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6">
                  <a:lumMod val="50000"/>
                </a:schemeClr>
              </a:solidFill>
            </a:rPr>
            <a:t>Упражнения для развития угла зрения</a:t>
          </a:r>
          <a:endParaRPr lang="ru-RU" sz="1600" b="1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1141522" y="2016222"/>
        <a:ext cx="4728067" cy="504058"/>
      </dsp:txXfrm>
    </dsp:sp>
    <dsp:sp modelId="{716949FE-6A4A-463B-9335-5E014B090F90}">
      <dsp:nvSpPr>
        <dsp:cNvPr id="0" name=""/>
        <dsp:cNvSpPr/>
      </dsp:nvSpPr>
      <dsp:spPr>
        <a:xfrm>
          <a:off x="745565" y="2010578"/>
          <a:ext cx="515346" cy="51534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5832BA-C901-42D0-BA9D-3206BC46D250}">
      <dsp:nvSpPr>
        <dsp:cNvPr id="0" name=""/>
        <dsp:cNvSpPr/>
      </dsp:nvSpPr>
      <dsp:spPr>
        <a:xfrm>
          <a:off x="925509" y="2664298"/>
          <a:ext cx="6631250" cy="52220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7245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6">
                  <a:lumMod val="50000"/>
                </a:schemeClr>
              </a:solidFill>
            </a:rPr>
            <a:t>Упражнения на развитие  умения ориентироваться в тексте</a:t>
          </a:r>
          <a:endParaRPr lang="ru-RU" sz="1600" b="1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925509" y="2664298"/>
        <a:ext cx="6631250" cy="522207"/>
      </dsp:txXfrm>
    </dsp:sp>
    <dsp:sp modelId="{93DBFE58-424D-49FF-B28D-5664720D9F18}">
      <dsp:nvSpPr>
        <dsp:cNvPr id="0" name=""/>
        <dsp:cNvSpPr/>
      </dsp:nvSpPr>
      <dsp:spPr>
        <a:xfrm>
          <a:off x="680239" y="2629357"/>
          <a:ext cx="515346" cy="51534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868CAC-578A-4447-A895-9D217D2CFBF9}">
      <dsp:nvSpPr>
        <dsp:cNvPr id="0" name=""/>
        <dsp:cNvSpPr/>
      </dsp:nvSpPr>
      <dsp:spPr>
        <a:xfrm>
          <a:off x="823207" y="3312369"/>
          <a:ext cx="6906320" cy="47811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7245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6">
                  <a:lumMod val="50000"/>
                </a:schemeClr>
              </a:solidFill>
            </a:rPr>
            <a:t>Упражнения для распределения и концентрации внимания </a:t>
          </a:r>
          <a:endParaRPr lang="ru-RU" sz="1600" b="1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823207" y="3312369"/>
        <a:ext cx="6906320" cy="478118"/>
      </dsp:txXfrm>
    </dsp:sp>
    <dsp:sp modelId="{CBFC8CD1-5E7F-4779-BCE5-143757F52D92}">
      <dsp:nvSpPr>
        <dsp:cNvPr id="0" name=""/>
        <dsp:cNvSpPr/>
      </dsp:nvSpPr>
      <dsp:spPr>
        <a:xfrm>
          <a:off x="475643" y="3247683"/>
          <a:ext cx="515346" cy="51534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B23B65-EC7B-4F78-AD17-7D7CE6A24F74}">
      <dsp:nvSpPr>
        <dsp:cNvPr id="0" name=""/>
        <dsp:cNvSpPr/>
      </dsp:nvSpPr>
      <dsp:spPr>
        <a:xfrm>
          <a:off x="349425" y="3888432"/>
          <a:ext cx="5708350" cy="51621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7245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6">
                  <a:lumMod val="50000"/>
                </a:schemeClr>
              </a:solidFill>
            </a:rPr>
            <a:t> Упражнения для повышения скорости чтения</a:t>
          </a:r>
          <a:endParaRPr lang="ru-RU" sz="1600" b="1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349425" y="3888432"/>
        <a:ext cx="5708350" cy="516212"/>
      </dsp:txXfrm>
    </dsp:sp>
    <dsp:sp modelId="{FA2AC6A0-D02B-4CBF-BCF0-CACB788A4488}">
      <dsp:nvSpPr>
        <dsp:cNvPr id="0" name=""/>
        <dsp:cNvSpPr/>
      </dsp:nvSpPr>
      <dsp:spPr>
        <a:xfrm>
          <a:off x="102289" y="3866462"/>
          <a:ext cx="515346" cy="51534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5867400" cy="6858000"/>
            <a:chOff x="0" y="0"/>
            <a:chExt cx="3696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880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kumimoji="1" lang="ru-RU" altLang="ru-RU" sz="2400" smtClean="0">
                <a:solidFill>
                  <a:srgbClr val="003366"/>
                </a:solidFill>
                <a:latin typeface="Times New Roman" pitchFamily="18" charset="0"/>
              </a:endParaRPr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white">
            <a:xfrm>
              <a:off x="432" y="624"/>
              <a:ext cx="3264" cy="12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kumimoji="1" lang="ru-RU" altLang="ru-RU" sz="2400" smtClean="0">
                <a:solidFill>
                  <a:srgbClr val="003366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3632200" y="4889500"/>
            <a:ext cx="4876800" cy="319088"/>
            <a:chOff x="2288" y="3080"/>
            <a:chExt cx="3072" cy="201"/>
          </a:xfrm>
        </p:grpSpPr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altLang="ru-RU" smtClean="0">
                <a:solidFill>
                  <a:srgbClr val="003366"/>
                </a:solidFill>
              </a:endParaRPr>
            </a:p>
          </p:txBody>
        </p:sp>
        <p:sp>
          <p:nvSpPr>
            <p:cNvPr id="9" name="AutoShape 7"/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ru-RU" altLang="ru-RU" smtClean="0">
                <a:solidFill>
                  <a:srgbClr val="003366"/>
                </a:solidFill>
              </a:endParaRPr>
            </a:p>
          </p:txBody>
        </p:sp>
      </p:grpSp>
      <p:sp>
        <p:nvSpPr>
          <p:cNvPr id="31752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4013200" cy="1822450"/>
          </a:xfrm>
        </p:spPr>
        <p:txBody>
          <a:bodyPr anchor="b"/>
          <a:lstStyle>
            <a:lvl1pPr marL="0" indent="0">
              <a:buFont typeface="Wingdings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31756" name="AutoShape 1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990600"/>
            <a:ext cx="8229600" cy="1905000"/>
          </a:xfrm>
          <a:prstGeom prst="roundRect">
            <a:avLst>
              <a:gd name="adj" fmla="val 50000"/>
            </a:avLst>
          </a:prstGeo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10" name="Rectangle 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11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 smtClean="0"/>
            </a:lvl1pPr>
          </a:lstStyle>
          <a:p>
            <a:pPr>
              <a:defRPr/>
            </a:pPr>
            <a:endParaRPr lang="ru-RU" altLang="ru-RU">
              <a:solidFill>
                <a:srgbClr val="003366"/>
              </a:solidFill>
            </a:endParaRPr>
          </a:p>
        </p:txBody>
      </p:sp>
      <p:sp>
        <p:nvSpPr>
          <p:cNvPr id="12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200" y="6248400"/>
            <a:ext cx="587375" cy="488950"/>
          </a:xfrm>
        </p:spPr>
        <p:txBody>
          <a:bodyPr anchorCtr="0"/>
          <a:lstStyle>
            <a:lvl1pPr>
              <a:defRPr smtClean="0"/>
            </a:lvl1pPr>
          </a:lstStyle>
          <a:p>
            <a:pPr>
              <a:defRPr/>
            </a:pPr>
            <a:fld id="{1154BB10-DC4A-4714-AF63-1C673AC546C6}" type="slidenum">
              <a:rPr lang="ru-RU" alt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0160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3366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3366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CB9793-5DB4-4DB4-AB7A-12AACA1DBC6F}" type="slidenum">
              <a:rPr lang="ru-RU" alt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35832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3366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3366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A7B858-13A8-4582-A7F3-D6EBF3FA36AD}" type="slidenum">
              <a:rPr lang="ru-RU" alt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68463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3366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3366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649925-60A0-4B9D-BB6B-981C69130815}" type="slidenum">
              <a:rPr lang="ru-RU" alt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53708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3366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3366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C8F6BF-3E6D-46F4-BDEF-E32385081F07}" type="slidenum">
              <a:rPr lang="ru-RU" alt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80601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3366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3366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F2B41F-AF3E-4C3E-AA00-B8604320B32A}" type="slidenum">
              <a:rPr lang="ru-RU" alt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67767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3366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3366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932445-015D-4B29-ABC9-F8A8B5FFD466}" type="slidenum">
              <a:rPr lang="ru-RU" alt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60758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3366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3366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BFEF4D-E5AA-4AAA-AE62-2A90220084DA}" type="slidenum">
              <a:rPr lang="ru-RU" alt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86684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3366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3366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5B8B28-40C8-43FF-B6AC-6D7B9673D3C6}" type="slidenum">
              <a:rPr lang="ru-RU" alt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13654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3366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3366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C99098-E498-4DB5-87CE-FDC3AF5BA182}" type="slidenum">
              <a:rPr lang="ru-RU" alt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6271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5600" y="762000"/>
            <a:ext cx="1981200" cy="53244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62000" y="762000"/>
            <a:ext cx="5791200" cy="53244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3366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srgbClr val="003366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77D301-087C-4FFA-B0F5-E993B0B100F6}" type="slidenum">
              <a:rPr lang="ru-RU" alt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21149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7620000" cy="6858000"/>
            <a:chOff x="0" y="0"/>
            <a:chExt cx="4800" cy="4320"/>
          </a:xfrm>
        </p:grpSpPr>
        <p:grpSp>
          <p:nvGrpSpPr>
            <p:cNvPr id="1032" name="Group 3"/>
            <p:cNvGrpSpPr>
              <a:grpSpLocks/>
            </p:cNvGrpSpPr>
            <p:nvPr userDrawn="1"/>
          </p:nvGrpSpPr>
          <p:grpSpPr bwMode="auto">
            <a:xfrm>
              <a:off x="0" y="0"/>
              <a:ext cx="2016" cy="4320"/>
              <a:chOff x="0" y="0"/>
              <a:chExt cx="2016" cy="4320"/>
            </a:xfrm>
          </p:grpSpPr>
          <p:sp>
            <p:nvSpPr>
              <p:cNvPr id="1036" name="Rectangle 4"/>
              <p:cNvSpPr>
                <a:spLocks noChangeArrowheads="1"/>
              </p:cNvSpPr>
              <p:nvPr userDrawn="1"/>
            </p:nvSpPr>
            <p:spPr bwMode="auto">
              <a:xfrm>
                <a:off x="0" y="0"/>
                <a:ext cx="480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 smtClean="0">
                  <a:solidFill>
                    <a:srgbClr val="003366"/>
                  </a:solidFill>
                </a:endParaRPr>
              </a:p>
            </p:txBody>
          </p:sp>
          <p:sp>
            <p:nvSpPr>
              <p:cNvPr id="1037" name="Freeform 5"/>
              <p:cNvSpPr>
                <a:spLocks/>
              </p:cNvSpPr>
              <p:nvPr userDrawn="1"/>
            </p:nvSpPr>
            <p:spPr bwMode="auto">
              <a:xfrm>
                <a:off x="288" y="0"/>
                <a:ext cx="1728" cy="735"/>
              </a:xfrm>
              <a:custGeom>
                <a:avLst/>
                <a:gdLst>
                  <a:gd name="T0" fmla="*/ 1728 w 1728"/>
                  <a:gd name="T1" fmla="*/ 0 h 735"/>
                  <a:gd name="T2" fmla="*/ 1728 w 1728"/>
                  <a:gd name="T3" fmla="*/ 480 h 735"/>
                  <a:gd name="T4" fmla="*/ 380 w 1728"/>
                  <a:gd name="T5" fmla="*/ 482 h 735"/>
                  <a:gd name="T6" fmla="*/ 354 w 1728"/>
                  <a:gd name="T7" fmla="*/ 480 h 735"/>
                  <a:gd name="T8" fmla="*/ 308 w 1728"/>
                  <a:gd name="T9" fmla="*/ 489 h 735"/>
                  <a:gd name="T10" fmla="*/ 246 w 1728"/>
                  <a:gd name="T11" fmla="*/ 531 h 735"/>
                  <a:gd name="T12" fmla="*/ 206 w 1728"/>
                  <a:gd name="T13" fmla="*/ 597 h 735"/>
                  <a:gd name="T14" fmla="*/ 192 w 1728"/>
                  <a:gd name="T15" fmla="*/ 666 h 735"/>
                  <a:gd name="T16" fmla="*/ 192 w 1728"/>
                  <a:gd name="T17" fmla="*/ 735 h 735"/>
                  <a:gd name="T18" fmla="*/ 0 w 1728"/>
                  <a:gd name="T19" fmla="*/ 735 h 735"/>
                  <a:gd name="T20" fmla="*/ 0 w 1728"/>
                  <a:gd name="T21" fmla="*/ 480 h 735"/>
                  <a:gd name="T22" fmla="*/ 0 w 1728"/>
                  <a:gd name="T23" fmla="*/ 0 h 735"/>
                  <a:gd name="T24" fmla="*/ 1728 w 1728"/>
                  <a:gd name="T25" fmla="*/ 0 h 73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mtClean="0">
                  <a:solidFill>
                    <a:srgbClr val="003366"/>
                  </a:solidFill>
                </a:endParaRPr>
              </a:p>
            </p:txBody>
          </p:sp>
        </p:grpSp>
        <p:grpSp>
          <p:nvGrpSpPr>
            <p:cNvPr id="1033" name="Group 6"/>
            <p:cNvGrpSpPr>
              <a:grpSpLocks/>
            </p:cNvGrpSpPr>
            <p:nvPr/>
          </p:nvGrpSpPr>
          <p:grpSpPr bwMode="auto">
            <a:xfrm>
              <a:off x="144" y="1248"/>
              <a:ext cx="4656" cy="201"/>
              <a:chOff x="144" y="1248"/>
              <a:chExt cx="4656" cy="201"/>
            </a:xfrm>
          </p:grpSpPr>
          <p:sp>
            <p:nvSpPr>
              <p:cNvPr id="1034" name="AutoShape 7"/>
              <p:cNvSpPr>
                <a:spLocks noChangeArrowheads="1"/>
              </p:cNvSpPr>
              <p:nvPr/>
            </p:nvSpPr>
            <p:spPr bwMode="auto">
              <a:xfrm>
                <a:off x="384" y="1248"/>
                <a:ext cx="4416" cy="20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 smtClean="0">
                  <a:solidFill>
                    <a:srgbClr val="003366"/>
                  </a:solidFill>
                </a:endParaRPr>
              </a:p>
            </p:txBody>
          </p:sp>
          <p:sp>
            <p:nvSpPr>
              <p:cNvPr id="1035" name="AutoShape 8"/>
              <p:cNvSpPr>
                <a:spLocks noChangeArrowheads="1"/>
              </p:cNvSpPr>
              <p:nvPr/>
            </p:nvSpPr>
            <p:spPr bwMode="auto">
              <a:xfrm flipH="1">
                <a:off x="144" y="1248"/>
                <a:ext cx="248" cy="201"/>
              </a:xfrm>
              <a:prstGeom prst="flowChartDelay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endParaRPr lang="ru-RU" altLang="ru-RU" smtClean="0">
                  <a:solidFill>
                    <a:srgbClr val="003366"/>
                  </a:solidFill>
                </a:endParaRPr>
              </a:p>
            </p:txBody>
          </p:sp>
        </p:grpSp>
      </p:grpSp>
      <p:sp>
        <p:nvSpPr>
          <p:cNvPr id="1027" name="AutoShap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62000"/>
            <a:ext cx="7924800" cy="1143000"/>
          </a:xfrm>
          <a:prstGeom prst="roundRect">
            <a:avLst>
              <a:gd name="adj" fmla="val 21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8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362200"/>
            <a:ext cx="7693025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30731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38400" y="6248400"/>
            <a:ext cx="2130425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>
              <a:solidFill>
                <a:srgbClr val="003366"/>
              </a:solidFill>
            </a:endParaRPr>
          </a:p>
        </p:txBody>
      </p:sp>
      <p:sp>
        <p:nvSpPr>
          <p:cNvPr id="3073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91200" y="6248400"/>
            <a:ext cx="2897188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ru-RU">
              <a:solidFill>
                <a:srgbClr val="003366"/>
              </a:solidFill>
            </a:endParaRPr>
          </a:p>
        </p:txBody>
      </p:sp>
      <p:sp>
        <p:nvSpPr>
          <p:cNvPr id="3073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defRPr sz="2600" b="1" smtClean="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BEDE050-D984-4B61-86F5-819D56812736}" type="slidenum">
              <a:rPr lang="ru-RU" altLang="ru-RU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09445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12" Type="http://schemas.openxmlformats.org/officeDocument/2006/relationships/image" Target="../media/image19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4643438" y="2786058"/>
            <a:ext cx="4357686" cy="4572032"/>
          </a:xfrm>
        </p:spPr>
        <p:txBody>
          <a:bodyPr/>
          <a:lstStyle/>
          <a:p>
            <a:pPr algn="ctr"/>
            <a:endParaRPr lang="ru-RU" sz="18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Обобщение опыта работы </a:t>
            </a:r>
          </a:p>
          <a:p>
            <a:pPr algn="ctr"/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учителя начальных классов</a:t>
            </a:r>
          </a:p>
          <a:p>
            <a:pPr lvl="0" algn="ctr">
              <a:buClr>
                <a:srgbClr val="003366"/>
              </a:buClr>
            </a:pPr>
            <a:r>
              <a:rPr lang="ru-RU" sz="2000" b="1" u="sng" dirty="0" err="1" smtClean="0">
                <a:solidFill>
                  <a:schemeClr val="accent6">
                    <a:lumMod val="50000"/>
                  </a:schemeClr>
                </a:solidFill>
              </a:rPr>
              <a:t>Газаровой</a:t>
            </a:r>
            <a:r>
              <a:rPr lang="ru-RU" sz="2000" b="1" u="sng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pPr lvl="0" algn="ctr">
              <a:buClr>
                <a:srgbClr val="003366"/>
              </a:buClr>
            </a:pPr>
            <a:r>
              <a:rPr lang="ru-RU" sz="2000" b="1" u="sng" dirty="0" smtClean="0">
                <a:solidFill>
                  <a:schemeClr val="accent6">
                    <a:lumMod val="50000"/>
                  </a:schemeClr>
                </a:solidFill>
              </a:rPr>
              <a:t>Елены Николаевны</a:t>
            </a:r>
          </a:p>
          <a:p>
            <a:pPr lvl="0" algn="ctr">
              <a:buClr>
                <a:srgbClr val="003366"/>
              </a:buClr>
            </a:pPr>
            <a:endParaRPr lang="ru-RU" sz="20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lvl="0" algn="ctr">
              <a:buClr>
                <a:srgbClr val="003366"/>
              </a:buClr>
            </a:pP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МБОУ гимназии №5 имени девяти Героев Второй мировой войны, г. </a:t>
            </a:r>
            <a:r>
              <a:rPr lang="ru-RU" sz="2000" b="1" dirty="0" err="1" smtClean="0">
                <a:solidFill>
                  <a:schemeClr val="accent6">
                    <a:lumMod val="50000"/>
                  </a:schemeClr>
                </a:solidFill>
              </a:rPr>
              <a:t>Усть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 – Лабинска</a:t>
            </a:r>
          </a:p>
          <a:p>
            <a:pPr lvl="0" algn="ctr">
              <a:buClr>
                <a:srgbClr val="003366"/>
              </a:buClr>
            </a:pP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</a:rPr>
              <a:t>2020 г.</a:t>
            </a:r>
            <a:endParaRPr lang="ru-RU" sz="1800" b="1" dirty="0" smtClean="0">
              <a:solidFill>
                <a:srgbClr val="006666"/>
              </a:solidFill>
            </a:endParaRPr>
          </a:p>
          <a:p>
            <a:pPr algn="ctr"/>
            <a:endParaRPr lang="ru-RU" sz="1800" b="1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 sz="quarter"/>
          </p:nvPr>
        </p:nvSpPr>
        <p:spPr>
          <a:xfrm>
            <a:off x="785786" y="1571612"/>
            <a:ext cx="8229600" cy="1232116"/>
          </a:xfrm>
        </p:spPr>
        <p:txBody>
          <a:bodyPr/>
          <a:lstStyle/>
          <a:p>
            <a:r>
              <a:rPr lang="x-none" sz="2800" smtClean="0">
                <a:solidFill>
                  <a:schemeClr val="accent1">
                    <a:lumMod val="50000"/>
                  </a:schemeClr>
                </a:solidFill>
              </a:rPr>
              <a:t>ФОРМИРОВАНИ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Е НАВЫКОВ</a:t>
            </a:r>
            <a:r>
              <a:rPr lang="x-none" sz="2800" smtClean="0">
                <a:solidFill>
                  <a:schemeClr val="accent1">
                    <a:lumMod val="50000"/>
                  </a:schemeClr>
                </a:solidFill>
              </a:rPr>
              <a:t> ОСОЗНАННОГО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 ЧТЕНИЯ ВО ВНЕУРОЧНОЙ ДЕЯТЕЛЬНОСТИ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0" b="100000" l="455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645024"/>
            <a:ext cx="2664296" cy="2179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280619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30" y="1285860"/>
            <a:ext cx="8215370" cy="1789362"/>
          </a:xfrm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</a:pPr>
            <a:r>
              <a:rPr lang="ru-RU" altLang="ru-RU" sz="2400" i="1" dirty="0" smtClean="0">
                <a:solidFill>
                  <a:srgbClr val="C00000"/>
                </a:solidFill>
                <a:latin typeface="Courier New" pitchFamily="49" charset="0"/>
              </a:rPr>
              <a:t> </a:t>
            </a:r>
            <a:r>
              <a:rPr lang="ru-RU" sz="2400" i="1" dirty="0" smtClean="0">
                <a:solidFill>
                  <a:srgbClr val="FF0000"/>
                </a:solidFill>
                <a:latin typeface="Monotype Corsiva" pitchFamily="66" charset="0"/>
              </a:rPr>
              <a:t>«</a:t>
            </a:r>
            <a:r>
              <a:rPr lang="ru-RU" sz="2200" i="1" dirty="0" smtClean="0">
                <a:solidFill>
                  <a:srgbClr val="FF0000"/>
                </a:solidFill>
                <a:latin typeface="Monotype Corsiva" pitchFamily="66" charset="0"/>
              </a:rPr>
              <a:t>Можно жить и быть счастливым, не овладев математикой. Но нельзя быть счастливым, не умея читать. Тот, кому недоступно искусство чтения, - невоспитанный человек, нравственный невежда».                                     В.А.Сухомлинский                                          </a:t>
            </a:r>
            <a:r>
              <a:rPr lang="ru-RU" sz="2400" i="1" dirty="0" smtClean="0">
                <a:solidFill>
                  <a:srgbClr val="FF0000"/>
                </a:solidFill>
                <a:latin typeface="Monotype Corsiva" pitchFamily="66" charset="0"/>
              </a:rPr>
              <a:t/>
            </a:r>
            <a:br>
              <a:rPr lang="ru-RU" sz="2400" i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2300" i="1" dirty="0" smtClean="0">
                <a:solidFill>
                  <a:srgbClr val="FF0000"/>
                </a:solidFill>
                <a:latin typeface="Monotype Corsiva" pitchFamily="66" charset="0"/>
              </a:rPr>
              <a:t/>
            </a:r>
            <a:br>
              <a:rPr lang="ru-RU" sz="2300" i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2300" i="1" dirty="0" smtClean="0">
                <a:solidFill>
                  <a:srgbClr val="FF0000"/>
                </a:solidFill>
                <a:latin typeface="Monotype Corsiva" pitchFamily="66" charset="0"/>
              </a:rPr>
              <a:t>                                                                             </a:t>
            </a:r>
            <a:r>
              <a:rPr lang="ru-RU" sz="2000" i="1" dirty="0" smtClean="0">
                <a:solidFill>
                  <a:srgbClr val="FF0000"/>
                </a:solidFill>
              </a:rPr>
              <a:t/>
            </a:r>
            <a:br>
              <a:rPr lang="ru-RU" sz="2000" i="1" dirty="0" smtClean="0">
                <a:solidFill>
                  <a:srgbClr val="FF0000"/>
                </a:solidFill>
              </a:rPr>
            </a:br>
            <a:endParaRPr lang="ru-RU" sz="2000" i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2285992"/>
            <a:ext cx="7693025" cy="4075195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ВЦИОМ: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35% - читают редко или никогда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42% – читают от случая к случаю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23 % – читают постоянно.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http://xn--5-7sbcivec0adkh4d9i.xn--p1ai/meropriatia/novyjpushki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3857636"/>
            <a:ext cx="3500462" cy="2857512"/>
          </a:xfrm>
          <a:prstGeom prst="rect">
            <a:avLst/>
          </a:prstGeom>
          <a:noFill/>
        </p:spPr>
      </p:pic>
      <p:pic>
        <p:nvPicPr>
          <p:cNvPr id="6" name="Рисунок 5" descr="http://xn--5-7sbcivec0adkh4d9i.xn--p1ai/novosti/2019/jen/IMG_20190902_094002_resized_20190904_04120455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52" y="4357694"/>
            <a:ext cx="3643338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226752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785794"/>
            <a:ext cx="8424936" cy="1800200"/>
          </a:xfrm>
        </p:spPr>
        <p:txBody>
          <a:bodyPr/>
          <a:lstStyle/>
          <a:p>
            <a:pPr indent="450215">
              <a:lnSpc>
                <a:spcPct val="100000"/>
              </a:lnSpc>
              <a:spcAft>
                <a:spcPts val="0"/>
              </a:spcAft>
            </a:pPr>
            <a:r>
              <a:rPr lang="ru-RU" sz="2400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                    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 создание условий для формирования навыков чтения и устойчивого, осознанного интереса к чтению младшими школьниками во внеурочной  деятельности.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2000" dirty="0" smtClean="0">
                <a:solidFill>
                  <a:schemeClr val="accent6">
                    <a:lumMod val="50000"/>
                  </a:schemeClr>
                </a:solidFill>
                <a:effectLst/>
                <a:latin typeface="Calibri"/>
                <a:ea typeface="Calibri"/>
                <a:cs typeface="Times New Roman"/>
              </a:rPr>
            </a:br>
            <a:endParaRPr lang="ru-RU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838200" y="2362200"/>
            <a:ext cx="8305800" cy="3724275"/>
          </a:xfrm>
        </p:spPr>
        <p:txBody>
          <a:bodyPr/>
          <a:lstStyle/>
          <a:p>
            <a:pPr>
              <a:buNone/>
            </a:pP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Уровень </a:t>
            </a:r>
            <a:r>
              <a:rPr lang="ru-RU" b="1" u="sng" dirty="0" err="1" smtClean="0">
                <a:latin typeface="Times New Roman" pitchFamily="18" charset="0"/>
                <a:cs typeface="Times New Roman" pitchFamily="18" charset="0"/>
              </a:rPr>
              <a:t>сформированности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 навыков чтения: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высокий  – 50% 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средний – 34%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низкий уровень – 16%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Кружок «Почитаем - поиграем».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 класс – 33 часа;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 – 4 класс  - 34 часа.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13133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00100" y="785794"/>
            <a:ext cx="7924800" cy="11430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Правила работы: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785786" y="2500306"/>
            <a:ext cx="8404608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Упражнения в чтении должны быть каждодневными.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Отбор текстов для чтения должен производиться с учетом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психологических особенностей детей.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Необходимо вести систематическую работу по предупреждению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ошибочного чтения.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Использовать целесообразную систему исправления допущенных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 чтении ошибок.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Работать в связке учитель – ученик – родитель.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 Развивать творческий потенциал учащихся. 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5485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571480"/>
            <a:ext cx="7924800" cy="1143000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Тренировочные упражнения: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785786" y="2348880"/>
            <a:ext cx="8250710" cy="4104456"/>
          </a:xfrm>
        </p:spPr>
        <p:txBody>
          <a:bodyPr/>
          <a:lstStyle/>
          <a:p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Чтение текста через слово</a:t>
            </a:r>
            <a:endParaRPr lang="ru-RU" sz="36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Поиск в тексте заданных слов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Быстрое многократное произнесение предложений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Чтение строчек с прикрытой верхней половиной</a:t>
            </a:r>
            <a:endParaRPr lang="ru-RU" sz="36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11854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1142984"/>
            <a:ext cx="7924800" cy="1143000"/>
          </a:xfrm>
        </p:spPr>
        <p:txBody>
          <a:bodyPr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Упражнения по методике Е. В. Заика - чтение строчек наоборот 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5786" y="2492896"/>
            <a:ext cx="8034686" cy="4235152"/>
          </a:xfrm>
        </p:spPr>
        <p:txBody>
          <a:bodyPr/>
          <a:lstStyle/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Мышки водят хоровод, 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 лежанке дремлет кот. 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Тише, мыши, не шумите, 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Кота Ваську не будите. 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Вот проснется Васька – кот, 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Разобьет весь хоровод.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http://xn--5-7sbcivec0adkh4d9i.xn--p1ai/novosti/2019/jen/pism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98" y="2357430"/>
            <a:ext cx="2857520" cy="28575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107018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Зрительные диктанты по методике И. Т.Федоренко.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714348" y="2428844"/>
            <a:ext cx="8429652" cy="2928982"/>
          </a:xfrm>
        </p:spPr>
        <p:txBody>
          <a:bodyPr/>
          <a:lstStyle/>
          <a:p>
            <a:pPr marL="457200" lvl="0" indent="-457200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 постели в колыбели братик маленький лежит. (37 б., 6 с)</a:t>
            </a:r>
          </a:p>
          <a:p>
            <a:pPr marL="457200" lvl="0" indent="-45720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 Он лежит, не кричит, только носиком сопит. (33 б., 5 с)</a:t>
            </a:r>
          </a:p>
          <a:p>
            <a:pPr marL="457200" lvl="0" indent="-45720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 Я его слегка качаю, тихо песню напеваю. (31 б.,5 с)</a:t>
            </a:r>
          </a:p>
          <a:p>
            <a:pPr marL="457200" lvl="0" indent="-45720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4. Напеваю «баю-баю» и, бывает, засыпаю. (27 б., 4 с)</a:t>
            </a:r>
          </a:p>
          <a:p>
            <a:pPr marL="457200" lvl="0" indent="-45720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5. Входит мама и смеётся: «Кто из вас скорей проснется?» (41б., 7с) </a:t>
            </a:r>
          </a:p>
          <a:p>
            <a:pPr marL="457200" lvl="0" indent="-45720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6. Крапивницы залетели в сараи и заснули до весны. (39 б., 5с)</a:t>
            </a:r>
          </a:p>
          <a:p>
            <a:pPr algn="ctr">
              <a:buNone/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22299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42910" y="692696"/>
            <a:ext cx="8501090" cy="950354"/>
          </a:xfrm>
        </p:spPr>
        <p:txBody>
          <a:bodyPr/>
          <a:lstStyle/>
          <a:p>
            <a:r>
              <a:rPr lang="ru-RU" dirty="0" smtClean="0"/>
              <a:t>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УЧИТЕЛЬ – УЧЕНИК – РОДИТЕЛЬ                                                                     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657624" y="844336"/>
            <a:ext cx="6873255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800" i="1" kern="0" cap="all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C:\Users\Светулик\Desktop\фото чтение\P10401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492896"/>
            <a:ext cx="4161926" cy="3088817"/>
          </a:xfrm>
          <a:prstGeom prst="plaque">
            <a:avLst/>
          </a:prstGeom>
          <a:noFill/>
          <a:ln w="38100">
            <a:solidFill>
              <a:schemeClr val="accent6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949280"/>
            <a:ext cx="4118621" cy="425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 descr="https://pandia.ru/text/78/643/images/image008_4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62" y="2357430"/>
            <a:ext cx="3286148" cy="43130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0691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696" y="714356"/>
            <a:ext cx="7715304" cy="938808"/>
          </a:xfrm>
        </p:spPr>
        <p:txBody>
          <a:bodyPr/>
          <a:lstStyle/>
          <a:p>
            <a:pPr algn="r"/>
            <a:r>
              <a:rPr lang="ru-RU" sz="3200" i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Результаты работы за 1 и 2 четверть</a:t>
            </a:r>
            <a:endParaRPr lang="ru-RU" sz="3200" i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1000108"/>
            <a:ext cx="1136828" cy="874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785785" y="2643182"/>
          <a:ext cx="8215372" cy="3214709"/>
        </p:xfrm>
        <a:graphic>
          <a:graphicData uri="http://schemas.openxmlformats.org/drawingml/2006/table">
            <a:tbl>
              <a:tblPr/>
              <a:tblGrid>
                <a:gridCol w="2357455"/>
                <a:gridCol w="3000396"/>
                <a:gridCol w="2857521"/>
              </a:tblGrid>
              <a:tr h="7792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Уровень техники чтения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 конец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 четверти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 конец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 четверти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8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Низкий уровень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 ученика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 слов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 ученика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 слов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8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Средний уровень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 учеников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 слов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 учеников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 слов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8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Высокий уровень</a:t>
                      </a:r>
                      <a:endParaRPr lang="ru-RU" sz="2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 учеников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40 слов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 учеников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55 слов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735668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3120" y="188640"/>
            <a:ext cx="7920880" cy="1584176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Достижения учеников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C:\Users\Светулик\Desktop\чтение аттестация\скан.рисунки\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9812" r="7628"/>
          <a:stretch/>
        </p:blipFill>
        <p:spPr bwMode="auto">
          <a:xfrm>
            <a:off x="785786" y="3714752"/>
            <a:ext cx="1927356" cy="1340814"/>
          </a:xfrm>
          <a:prstGeom prst="rect">
            <a:avLst/>
          </a:prstGeom>
          <a:noFill/>
          <a:ln w="28575">
            <a:solidFill>
              <a:srgbClr val="FFC00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C:\Users\Светулик\Desktop\чтение аттестация\скан.рисунки\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4612"/>
          <a:stretch/>
        </p:blipFill>
        <p:spPr bwMode="auto">
          <a:xfrm>
            <a:off x="5357818" y="4000504"/>
            <a:ext cx="2021359" cy="1299669"/>
          </a:xfrm>
          <a:prstGeom prst="rect">
            <a:avLst/>
          </a:prstGeom>
          <a:noFill/>
          <a:ln w="28575">
            <a:solidFill>
              <a:srgbClr val="FFC00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Светулик\Desktop\чтение аттестация\скан.рисунки\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3841"/>
          <a:stretch/>
        </p:blipFill>
        <p:spPr bwMode="auto">
          <a:xfrm>
            <a:off x="7601716" y="3571876"/>
            <a:ext cx="1542284" cy="1928571"/>
          </a:xfrm>
          <a:prstGeom prst="rect">
            <a:avLst/>
          </a:prstGeom>
          <a:noFill/>
          <a:ln w="28575">
            <a:solidFill>
              <a:srgbClr val="FFC00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C:\Users\Светулик\Desktop\чтение аттестация\скан.рисунки\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44" y="5608110"/>
            <a:ext cx="1775230" cy="1249890"/>
          </a:xfrm>
          <a:prstGeom prst="rect">
            <a:avLst/>
          </a:prstGeom>
          <a:noFill/>
          <a:ln w="28575">
            <a:solidFill>
              <a:srgbClr val="FFC00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Светулик\Desktop\чтение аттестация\скан.рисунки\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4070" b="5700"/>
          <a:stretch/>
        </p:blipFill>
        <p:spPr bwMode="auto">
          <a:xfrm>
            <a:off x="5286380" y="5338054"/>
            <a:ext cx="1944216" cy="1519946"/>
          </a:xfrm>
          <a:prstGeom prst="rect">
            <a:avLst/>
          </a:prstGeom>
          <a:noFill/>
          <a:ln w="28575">
            <a:solidFill>
              <a:srgbClr val="FFC00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Светулик\Desktop\фото чтение\P104015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488" y="3643314"/>
            <a:ext cx="2262170" cy="1340773"/>
          </a:xfrm>
          <a:prstGeom prst="roundRect">
            <a:avLst/>
          </a:prstGeom>
          <a:noFill/>
          <a:ln w="38100">
            <a:solidFill>
              <a:srgbClr val="FFFF00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Светулик\Desktop\фото чтение\P1040158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701" t="6223"/>
          <a:stretch/>
        </p:blipFill>
        <p:spPr bwMode="auto">
          <a:xfrm>
            <a:off x="2786050" y="5053655"/>
            <a:ext cx="2444852" cy="1804345"/>
          </a:xfrm>
          <a:prstGeom prst="rect">
            <a:avLst/>
          </a:prstGeom>
          <a:noFill/>
          <a:ln w="38100">
            <a:solidFill>
              <a:schemeClr val="accent2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F:\воспит работа\ФОТО БЕСЛАН ФРАНЦЕВА\P1030924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24" y="5429264"/>
            <a:ext cx="1810893" cy="1315053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ffectLst>
            <a:glow rad="139700">
              <a:srgbClr val="FFFF00">
                <a:alpha val="40000"/>
              </a:srgbClr>
            </a:glo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857224" y="2285992"/>
            <a:ext cx="80010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Дукина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Анастасия – конкурсе «Русский медвежонок – 2019»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Мусаева Регина - конкурс «Семья, любовь. Что может быть дороже?»</a:t>
            </a:r>
          </a:p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Деревянкин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Варлаам- исследовательский проект «Устаревшие слова в «Сказке о рыбаке и рыбке А.С. Пушкина»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8" descr="C:\Users\Светулик\Desktop\чтение аттестация\15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4764" b="3447"/>
          <a:stretch/>
        </p:blipFill>
        <p:spPr bwMode="auto">
          <a:xfrm rot="1173600">
            <a:off x="2186266" y="426458"/>
            <a:ext cx="1218745" cy="1713647"/>
          </a:xfrm>
          <a:prstGeom prst="rect">
            <a:avLst/>
          </a:prstGeom>
          <a:noFill/>
          <a:ln w="28575">
            <a:solidFill>
              <a:schemeClr val="accent2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9" descr="C:\Users\Светулик\Desktop\чтение аттестация\18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622" b="3741"/>
          <a:stretch/>
        </p:blipFill>
        <p:spPr bwMode="auto">
          <a:xfrm rot="397725">
            <a:off x="978442" y="68610"/>
            <a:ext cx="1397704" cy="1936089"/>
          </a:xfrm>
          <a:prstGeom prst="rect">
            <a:avLst/>
          </a:prstGeom>
          <a:noFill/>
          <a:ln w="28575">
            <a:solidFill>
              <a:schemeClr val="accent2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7" descr="C:\Users\Светулик\Desktop\чтение аттестация\13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37647">
            <a:off x="250427" y="414358"/>
            <a:ext cx="1232705" cy="1709636"/>
          </a:xfrm>
          <a:prstGeom prst="rect">
            <a:avLst/>
          </a:prstGeom>
          <a:noFill/>
          <a:ln w="28575">
            <a:solidFill>
              <a:schemeClr val="accent6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65364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3000372"/>
            <a:ext cx="7924800" cy="1143000"/>
          </a:xfrm>
        </p:spPr>
        <p:txBody>
          <a:bodyPr/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СПАСИБО ЗА ВНИМАНИЕ 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Капсулы">
  <a:themeElements>
    <a:clrScheme name="Капсулы 2">
      <a:dk1>
        <a:srgbClr val="000000"/>
      </a:dk1>
      <a:lt1>
        <a:srgbClr val="FFFFFF"/>
      </a:lt1>
      <a:dk2>
        <a:srgbClr val="000000"/>
      </a:dk2>
      <a:lt2>
        <a:srgbClr val="808000"/>
      </a:lt2>
      <a:accent1>
        <a:srgbClr val="FFCC99"/>
      </a:accent1>
      <a:accent2>
        <a:srgbClr val="99CC00"/>
      </a:accent2>
      <a:accent3>
        <a:srgbClr val="FFFFFF"/>
      </a:accent3>
      <a:accent4>
        <a:srgbClr val="000000"/>
      </a:accent4>
      <a:accent5>
        <a:srgbClr val="FFE2CA"/>
      </a:accent5>
      <a:accent6>
        <a:srgbClr val="8AB900"/>
      </a:accent6>
      <a:hlink>
        <a:srgbClr val="336600"/>
      </a:hlink>
      <a:folHlink>
        <a:srgbClr val="FFCC00"/>
      </a:folHlink>
    </a:clrScheme>
    <a:fontScheme name="Капсулы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апсулы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псулы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псулы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псулы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псулы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псулы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псулы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апсулы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707</TotalTime>
  <Words>446</Words>
  <Application>Microsoft Office PowerPoint</Application>
  <PresentationFormat>Экран (4:3)</PresentationFormat>
  <Paragraphs>81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Капсулы</vt:lpstr>
      <vt:lpstr>ФОРМИРОВАНИЕ НАВЫКОВ ОСОЗНАННОГО ЧТЕНИЯ ВО ВНЕУРОЧНОЙ ДЕЯТЕЛЬНОСТИ </vt:lpstr>
      <vt:lpstr> «Можно жить и быть счастливым, не овладев математикой. Но нельзя быть счастливым, не умея читать. Тот, кому недоступно искусство чтения, - невоспитанный человек, нравственный невежда».                                     В.А.Сухомлинский                                                                                                                          </vt:lpstr>
      <vt:lpstr>                      Цель: создание условий для формирования навыков чтения и устойчивого, осознанного интереса к чтению младшими школьниками во внеурочной  деятельности.  </vt:lpstr>
      <vt:lpstr>Правила работы:</vt:lpstr>
      <vt:lpstr>Тренировочные упражнения:</vt:lpstr>
      <vt:lpstr>Упражнения по методике Е. В. Заика - чтение строчек наоборот  </vt:lpstr>
      <vt:lpstr>Зрительные диктанты по методике И. Т.Федоренко.</vt:lpstr>
      <vt:lpstr>  УЧИТЕЛЬ – УЧЕНИК – РОДИТЕЛЬ                                                                       </vt:lpstr>
      <vt:lpstr>Результаты работы за 1 и 2 четверть</vt:lpstr>
      <vt:lpstr>                  Достижения учеников</vt:lpstr>
      <vt:lpstr>СПАСИБО ЗА ВНИМАНИЕ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ФОРМИРОВАНИЕ НАВЫКОВ ОСОЗНАННОГО ЧТЕНИЯ КАК ЗАЛОГ УСПЕШНОГО ЛИЧНОСТНОГО РАЗВИТИЯ МЛАДШЕГО ШКОЛЬНИКА. </dc:title>
  <dc:creator>Светулик</dc:creator>
  <cp:lastModifiedBy>Елена Газарова</cp:lastModifiedBy>
  <cp:revision>68</cp:revision>
  <dcterms:created xsi:type="dcterms:W3CDTF">2014-11-12T19:29:14Z</dcterms:created>
  <dcterms:modified xsi:type="dcterms:W3CDTF">2020-02-19T19:08:54Z</dcterms:modified>
</cp:coreProperties>
</file>