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76" r:id="rId2"/>
    <p:sldId id="278" r:id="rId3"/>
    <p:sldId id="264" r:id="rId4"/>
    <p:sldId id="257" r:id="rId5"/>
    <p:sldId id="266" r:id="rId6"/>
    <p:sldId id="273" r:id="rId7"/>
    <p:sldId id="270" r:id="rId8"/>
    <p:sldId id="274" r:id="rId9"/>
    <p:sldId id="275" r:id="rId10"/>
    <p:sldId id="268" r:id="rId11"/>
    <p:sldId id="280" r:id="rId12"/>
    <p:sldId id="279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5" autoAdjust="0"/>
    <p:restoredTop sz="94660"/>
  </p:normalViewPr>
  <p:slideViewPr>
    <p:cSldViewPr>
      <p:cViewPr varScale="1">
        <p:scale>
          <a:sx n="83" d="100"/>
          <a:sy n="83" d="100"/>
        </p:scale>
        <p:origin x="-456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102FE-754A-4AFA-8EE5-9A2379348D37}" type="datetimeFigureOut">
              <a:rPr lang="ru-RU" smtClean="0"/>
              <a:pPr/>
              <a:t>15.10.2014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1.ppt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gif"/><Relationship Id="rId7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BOSS\&#1056;&#1072;&#1073;&#1086;&#1095;&#1080;&#1081;%20&#1089;&#1090;&#1086;&#1083;\horoshaya-muzyka-dlya-zaryadki-Solnyshko-luchistoe-lyubit-skakat_(muzofon.com).mp3" TargetMode="Externa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gif"/><Relationship Id="rId9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Афанасий чист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530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643306" y="714356"/>
          <a:ext cx="5500694" cy="370869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500694"/>
              </a:tblGrid>
              <a:tr h="3708696"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вновь урок мы начинаем,</a:t>
                      </a:r>
                      <a:b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 знанья сами открываем,</a:t>
                      </a:r>
                      <a:b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вершине знаний держим путь,</a:t>
                      </a:r>
                      <a:b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Поэтому – активным будь.</a:t>
                      </a:r>
                    </a:p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уроке будь старательным,</a:t>
                      </a:r>
                    </a:p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ru-RU" sz="28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Будь спокойным и внимательным.</a:t>
                      </a:r>
                    </a:p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0" y="0"/>
          <a:ext cx="9144000" cy="7086600"/>
        </p:xfrm>
        <a:graphic>
          <a:graphicData uri="http://schemas.openxmlformats.org/presentationml/2006/ole">
            <p:oleObj spid="_x0000_s1026" name="Презентация" r:id="rId3" imgW="5039693" imgH="3779644" progId="PowerPoint.Show.8">
              <p:embed/>
            </p:oleObj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000364" y="1142984"/>
            <a:ext cx="434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i="1" smtClean="0">
                <a:solidFill>
                  <a:schemeClr val="bg1"/>
                </a:solidFill>
              </a:rPr>
              <a:t>Классная </a:t>
            </a:r>
            <a:r>
              <a:rPr lang="ru-RU" sz="2800" b="1" i="1" dirty="0" smtClean="0">
                <a:solidFill>
                  <a:schemeClr val="bg1"/>
                </a:solidFill>
              </a:rPr>
              <a:t>работа. 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3900" y="928670"/>
            <a:ext cx="13716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21263">
            <a:off x="6096475" y="2427962"/>
            <a:ext cx="1254853" cy="164307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285728"/>
          <a:ext cx="857256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72560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Вспоминаем изученное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071538" y="571480"/>
            <a:ext cx="71202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Запишите отгадку в столбик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1" name="Рисунок 20" descr="C:\Documents and Settings\BOSS\Рабочий стол\картинки\1376225932_vitq-uhtg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1142984"/>
            <a:ext cx="214310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214282" y="1142984"/>
          <a:ext cx="1064179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64179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r>
                        <a:rPr lang="ru-RU" sz="3200" b="1" dirty="0" smtClean="0"/>
                        <a:t>аяц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Рисунок 23" descr="C:\Documents and Settings\BOSS\Рабочий стол\картинки\7438450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142984"/>
            <a:ext cx="200026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214282" y="1714488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пельсин 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" name="Рисунок 26" descr="C:\Documents and Settings\BOSS\Рабочий стол\картинки\i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2857496"/>
            <a:ext cx="221454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" name="Таблица 42"/>
          <p:cNvGraphicFramePr>
            <a:graphicFrameLocks noGrp="1"/>
          </p:cNvGraphicFramePr>
          <p:nvPr/>
        </p:nvGraphicFramePr>
        <p:xfrm>
          <a:off x="214282" y="2214554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П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енал 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4" name="Рисунок 43" descr="C:\Documents and Settings\BOSS\Рабочий стол\картинки\iюп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2928934"/>
            <a:ext cx="173515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214282" y="2786058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Я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блоко 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6" name="Рисунок 45" descr="C:\Documents and Settings\BOSS\Рабочий стол\картинки\тетрадь_Т120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1142984"/>
            <a:ext cx="169699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214282" y="3357562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етрадь 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8" name="Рисунок 47" descr="C:\Documents and Settings\BOSS\Рабочий стол\картинки\iтл.jpe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214686"/>
            <a:ext cx="18151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214282" y="3929066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нанас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214282" y="4500570"/>
          <a:ext cx="2571768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71768"/>
              </a:tblGrid>
              <a:tr h="387927">
                <a:tc>
                  <a:txBody>
                    <a:bodyPr/>
                    <a:lstStyle/>
                    <a:p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Я</a:t>
                      </a:r>
                      <a:r>
                        <a:rPr lang="ru-RU" sz="3200" b="1" dirty="0" smtClean="0">
                          <a:solidFill>
                            <a:schemeClr val="tx1"/>
                          </a:solidFill>
                        </a:rPr>
                        <a:t>корь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530" name="Picture 2" descr="C:\Documents and Settings\BOSS\Рабочий стол\картинки\832C21D629E1-24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4714884"/>
            <a:ext cx="1714512" cy="1714512"/>
          </a:xfrm>
          <a:prstGeom prst="rect">
            <a:avLst/>
          </a:prstGeom>
          <a:noFill/>
        </p:spPr>
      </p:pic>
      <p:graphicFrame>
        <p:nvGraphicFramePr>
          <p:cNvPr id="51" name="Таблица 50"/>
          <p:cNvGraphicFramePr>
            <a:graphicFrameLocks noGrp="1"/>
          </p:cNvGraphicFramePr>
          <p:nvPr/>
        </p:nvGraphicFramePr>
        <p:xfrm>
          <a:off x="415637" y="5486400"/>
          <a:ext cx="2084662" cy="5791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84662"/>
              </a:tblGrid>
              <a:tr h="471055">
                <a:tc>
                  <a:txBody>
                    <a:bodyPr/>
                    <a:lstStyle/>
                    <a:p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ЗАПЯТАЯ</a:t>
                      </a:r>
                      <a:endParaRPr lang="ru-RU" sz="32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2" name="Таблица 51"/>
          <p:cNvGraphicFramePr>
            <a:graphicFrameLocks noGrp="1"/>
          </p:cNvGraphicFramePr>
          <p:nvPr/>
        </p:nvGraphicFramePr>
        <p:xfrm>
          <a:off x="280219" y="6312310"/>
          <a:ext cx="8804787" cy="457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04787"/>
              </a:tblGrid>
              <a:tr h="442451">
                <a:tc>
                  <a:txBody>
                    <a:bodyPr/>
                    <a:lstStyle/>
                    <a:p>
                      <a:r>
                        <a:rPr lang="ru-RU" sz="2400" b="1" i="1" dirty="0" smtClean="0"/>
                        <a:t>В каких случаях ставится запятая в сложном предложении?</a:t>
                      </a:r>
                      <a:endParaRPr lang="ru-RU" sz="2400" b="1" i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3" name="Таблица 52"/>
          <p:cNvGraphicFramePr>
            <a:graphicFrameLocks noGrp="1"/>
          </p:cNvGraphicFramePr>
          <p:nvPr/>
        </p:nvGraphicFramePr>
        <p:xfrm>
          <a:off x="221226" y="5500702"/>
          <a:ext cx="8922774" cy="518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922774"/>
              </a:tblGrid>
              <a:tr h="462286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/>
                        <a:t>Сформулируйте</a:t>
                      </a:r>
                      <a:r>
                        <a:rPr lang="ru-RU" sz="2800" b="1" i="1" baseline="0" dirty="0" smtClean="0"/>
                        <a:t> основной вопрос урока.</a:t>
                      </a:r>
                      <a:endParaRPr lang="ru-RU" sz="2800" b="1" i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4" name="Таблица 53"/>
          <p:cNvGraphicFramePr>
            <a:graphicFrameLocks noGrp="1"/>
          </p:cNvGraphicFramePr>
          <p:nvPr/>
        </p:nvGraphicFramePr>
        <p:xfrm>
          <a:off x="29497" y="6238568"/>
          <a:ext cx="9114503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14503"/>
              </a:tblGrid>
              <a:tr h="648929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>
                          <a:solidFill>
                            <a:srgbClr val="FF0000"/>
                          </a:solidFill>
                        </a:rPr>
                        <a:t>Какова роль запятой в сложном предложении?</a:t>
                      </a:r>
                      <a:endParaRPr lang="ru-RU" sz="32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Вспоминаем изученное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214282" y="1071546"/>
          <a:ext cx="8715436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15436"/>
              </a:tblGrid>
              <a:tr h="634181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Солдаты поздравляли друг друга с великой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Победой.</a:t>
                      </a:r>
                      <a:endParaRPr lang="ru-RU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 Их лица светились счастьем и гордостью.</a:t>
                      </a:r>
                      <a:endParaRPr lang="ru-RU" sz="240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5165" y="1928802"/>
            <a:ext cx="90888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-Какие это предложения по структуре: простые или сложные?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2285992"/>
            <a:ext cx="65870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 Докажите, что это простые предложения.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2643182"/>
            <a:ext cx="879138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Составьте и запишите  из двух простых предложений одно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сложное.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3429000"/>
          <a:ext cx="8715436" cy="8943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15436"/>
              </a:tblGrid>
              <a:tr h="89439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Солдаты поздравляли друг друга с великой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Победой,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</a:rPr>
                        <a:t> и </a:t>
                      </a:r>
                      <a:endParaRPr lang="ru-RU" sz="24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 их лица светились счастьем и гордостью.</a:t>
                      </a:r>
                      <a:endParaRPr lang="ru-RU" sz="2400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4357694"/>
            <a:ext cx="79732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-Докажите, что получилось сложное предложение.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- Подчеркните грамматические основы, выделите союз.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5143512"/>
            <a:ext cx="93359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 как на письме можно разделять части сложного предложения?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5572140"/>
            <a:ext cx="94719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9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Части сложного предложения разделяются запятой.</a:t>
            </a:r>
            <a:endParaRPr kumimoji="0" lang="ru-RU" sz="29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4282" y="6215082"/>
            <a:ext cx="86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- Какие знания  мы будем закреплять на этом уроке?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/>
        </p:nvGraphicFramePr>
        <p:xfrm>
          <a:off x="29497" y="5643578"/>
          <a:ext cx="9114503" cy="12144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14503"/>
              </a:tblGrid>
              <a:tr h="1214422">
                <a:tc>
                  <a:txBody>
                    <a:bodyPr/>
                    <a:lstStyle/>
                    <a:p>
                      <a:r>
                        <a:rPr kumimoji="0" lang="ru-RU" sz="40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Роль запятой в сложном предложении</a:t>
                      </a:r>
                      <a:endParaRPr lang="ru-RU" sz="4000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  <p:bldP spid="21506" grpId="0"/>
      <p:bldP spid="21507" grpId="0"/>
      <p:bldP spid="21508" grpId="0"/>
      <p:bldP spid="21509" grpId="0"/>
      <p:bldP spid="21510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Определяем тему и цель урока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14546" y="1285860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2000240"/>
          <a:ext cx="8642555" cy="11887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rgbClr val="002060"/>
                          </a:solidFill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dirty="0" smtClean="0">
                          <a:solidFill>
                            <a:srgbClr val="FF0000"/>
                          </a:solidFill>
                        </a:rPr>
                        <a:t>«Запятая в сложном предложении»</a:t>
                      </a:r>
                      <a:endParaRPr lang="ru-RU" sz="36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500166" y="3500438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85720" y="4429132"/>
          <a:ext cx="8643998" cy="1981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rgbClr val="002060"/>
                          </a:solidFill>
                        </a:rPr>
                        <a:t>Цель урока:</a:t>
                      </a:r>
                    </a:p>
                    <a:p>
                      <a:pPr algn="l"/>
                      <a:r>
                        <a:rPr kumimoji="0" lang="ru-RU" sz="2400" b="1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- закрепить знания о написании запятой в сложном предложении;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kumimoji="0" lang="ru-RU" sz="2400" b="1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закрепить умения составлять схемы простых и сложных предложений</a:t>
                      </a:r>
                      <a:endParaRPr lang="ru-RU" sz="2400" b="1" i="1" u="sng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Физкультминутка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000108"/>
            <a:ext cx="2101924" cy="2428892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143248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3000372"/>
            <a:ext cx="2854222" cy="3500462"/>
          </a:xfrm>
          <a:prstGeom prst="rect">
            <a:avLst/>
          </a:prstGeom>
          <a:noFill/>
        </p:spPr>
      </p:pic>
      <p:pic>
        <p:nvPicPr>
          <p:cNvPr id="8" name="Picture 2" descr="http://img1.liveinternet.ru/images/attach/c/4/82/134/82134943_gimnastika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14356"/>
            <a:ext cx="3300798" cy="2428892"/>
          </a:xfrm>
          <a:prstGeom prst="rect">
            <a:avLst/>
          </a:prstGeom>
          <a:noFill/>
        </p:spPr>
      </p:pic>
      <p:pic>
        <p:nvPicPr>
          <p:cNvPr id="9" name="Picture 8" descr="http://members.shaw.ca/cybernana/img/hippoxmas/image01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57222" y="2786058"/>
            <a:ext cx="3214711" cy="3214713"/>
          </a:xfrm>
          <a:prstGeom prst="rect">
            <a:avLst/>
          </a:prstGeom>
          <a:noFill/>
        </p:spPr>
      </p:pic>
      <p:pic>
        <p:nvPicPr>
          <p:cNvPr id="10" name="Picture 6" descr="http://www.lesitedeschampions.ca/sport-relais8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16" y="928670"/>
            <a:ext cx="2285984" cy="2515825"/>
          </a:xfrm>
          <a:prstGeom prst="rect">
            <a:avLst/>
          </a:prstGeom>
          <a:noFill/>
        </p:spPr>
      </p:pic>
      <p:pic>
        <p:nvPicPr>
          <p:cNvPr id="11" name="Picture 4" descr="http://www2.parkridge.k12.nj.us/Web%20Quests/Judith%20King/MyWebquest/Jimmy_running_md_wht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3643314"/>
            <a:ext cx="2093521" cy="2814662"/>
          </a:xfrm>
          <a:prstGeom prst="rect">
            <a:avLst/>
          </a:prstGeom>
          <a:noFill/>
        </p:spPr>
      </p:pic>
      <p:pic>
        <p:nvPicPr>
          <p:cNvPr id="12" name="horoshaya-muzyka-dlya-zaryadki-Solnyshko-luchistoe-lyubit-skakat_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Применяем знания.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00364" y="1071546"/>
            <a:ext cx="3245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u="sng" dirty="0" smtClean="0">
                <a:solidFill>
                  <a:srgbClr val="002060"/>
                </a:solidFill>
              </a:rPr>
              <a:t>Дополни алгоритм</a:t>
            </a:r>
            <a:endParaRPr lang="ru-RU" sz="2800" b="1" i="1" u="sng" dirty="0">
              <a:solidFill>
                <a:srgbClr val="00206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00034" y="1571612"/>
          <a:ext cx="8009785" cy="35052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9785"/>
              </a:tblGrid>
              <a:tr h="3487085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«Алгоритм постановки знаков препинания в сложном предложении»</a:t>
                      </a:r>
                      <a:endParaRPr kumimoji="0" lang="ru-RU" sz="2800" b="1" i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Найди и подчеркни……….     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Определи количество……….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Найди………, который связывает части сложного предложения.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На границе частей сложного предложения перед союзом поставь……     </a:t>
                      </a:r>
                    </a:p>
                    <a:p>
                      <a:endParaRPr lang="ru-RU" sz="2400" b="1" i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2" y="5214950"/>
          <a:ext cx="8715436" cy="14630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15436"/>
              </a:tblGrid>
              <a:tr h="63418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0" i="1" u="sng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Прочитайте предложение, поставьте знаки препинания</a:t>
                      </a:r>
                    </a:p>
                    <a:p>
                      <a:pPr algn="just"/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Советские войны мужественно защищали свою Родину и мы помним их героические подвиги.</a:t>
                      </a:r>
                      <a:endParaRPr kumimoji="0" lang="ru-RU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Применяем знания.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357554" y="1071546"/>
            <a:ext cx="2249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u="sng" dirty="0" smtClean="0">
                <a:solidFill>
                  <a:srgbClr val="002060"/>
                </a:solidFill>
              </a:rPr>
              <a:t>Проверка:</a:t>
            </a:r>
            <a:endParaRPr lang="ru-RU" sz="3600" b="1" i="1" u="sng" dirty="0">
              <a:solidFill>
                <a:srgbClr val="002060"/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500034" y="1714488"/>
          <a:ext cx="8009785" cy="3870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9785"/>
              </a:tblGrid>
              <a:tr h="3487085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«Алгоритм постановки знаков препинания в сложном предложении»</a:t>
                      </a:r>
                      <a:endParaRPr kumimoji="0" lang="ru-RU" sz="2800" b="1" i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Найди и подчеркни  </a:t>
                      </a:r>
                      <a:r>
                        <a:rPr kumimoji="0" lang="ru-RU" sz="2400" b="1" i="0" u="sng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грамматическую основу предложения.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Определи количество </a:t>
                      </a:r>
                      <a:r>
                        <a:rPr kumimoji="0" lang="ru-RU" sz="2400" b="1" i="0" u="sng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частей в данном предложении.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Найди </a:t>
                      </a:r>
                      <a:r>
                        <a:rPr kumimoji="0" lang="ru-RU" sz="2400" b="1" i="0" u="sng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союз</a:t>
                      </a:r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который связывает части сложного предложения.</a:t>
                      </a:r>
                    </a:p>
                    <a:p>
                      <a:pPr lvl="0"/>
                      <a:r>
                        <a:rPr kumimoji="0" lang="ru-RU" sz="24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На границе частей сложного предложения перед союзом поставь </a:t>
                      </a:r>
                      <a:r>
                        <a:rPr kumimoji="0" lang="ru-RU" sz="2400" b="1" i="0" u="sng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запятую.</a:t>
                      </a:r>
                    </a:p>
                    <a:p>
                      <a:endParaRPr lang="ru-RU" sz="2400" b="1" i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5760720"/>
          <a:ext cx="8715436" cy="10972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15436"/>
              </a:tblGrid>
              <a:tr h="634180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Советские войны мужественно защищали свою Родину,  и мы помним их героические подвиги.</a:t>
                      </a:r>
                      <a:endParaRPr kumimoji="0" lang="ru-RU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Рефлексия</a:t>
                      </a:r>
                      <a:r>
                        <a:rPr lang="ru-RU" sz="4800" b="1" i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знание закрепили?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2c7bf2d607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692150"/>
            <a:ext cx="14954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post-1-11407448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2781300"/>
            <a:ext cx="14763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te_121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4868863"/>
            <a:ext cx="14859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80" name="Group 20"/>
          <p:cNvGraphicFramePr>
            <a:graphicFrameLocks noGrp="1"/>
          </p:cNvGraphicFramePr>
          <p:nvPr/>
        </p:nvGraphicFramePr>
        <p:xfrm>
          <a:off x="3059113" y="928670"/>
          <a:ext cx="4752975" cy="944880"/>
        </p:xfrm>
        <a:graphic>
          <a:graphicData uri="http://schemas.openxmlformats.org/drawingml/2006/table">
            <a:tbl>
              <a:tblPr/>
              <a:tblGrid>
                <a:gridCol w="4752975"/>
              </a:tblGrid>
              <a:tr h="924260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228600" algn="l"/>
                          <a:tab pos="1333500" algn="l"/>
                        </a:tabLst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Я работал хорошо, все понял, очень старался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390" name="Group 30"/>
          <p:cNvGraphicFramePr>
            <a:graphicFrameLocks noGrp="1"/>
          </p:cNvGraphicFramePr>
          <p:nvPr/>
        </p:nvGraphicFramePr>
        <p:xfrm>
          <a:off x="3059112" y="3284538"/>
          <a:ext cx="5370539" cy="944880"/>
        </p:xfrm>
        <a:graphic>
          <a:graphicData uri="http://schemas.openxmlformats.org/drawingml/2006/table">
            <a:tbl>
              <a:tblPr/>
              <a:tblGrid>
                <a:gridCol w="5370539"/>
              </a:tblGrid>
              <a:tr h="304800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228600" algn="l"/>
                          <a:tab pos="1333500" algn="l"/>
                        </a:tabLst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 следующий раз я постараюсь быть активнее.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402" name="Group 42"/>
          <p:cNvGraphicFramePr>
            <a:graphicFrameLocks noGrp="1"/>
          </p:cNvGraphicFramePr>
          <p:nvPr/>
        </p:nvGraphicFramePr>
        <p:xfrm>
          <a:off x="3214678" y="5000636"/>
          <a:ext cx="4572032" cy="944880"/>
        </p:xfrm>
        <a:graphic>
          <a:graphicData uri="http://schemas.openxmlformats.org/drawingml/2006/table">
            <a:tbl>
              <a:tblPr/>
              <a:tblGrid>
                <a:gridCol w="4572032"/>
              </a:tblGrid>
              <a:tr h="304800">
                <a:tc>
                  <a:txBody>
                    <a:bodyPr/>
                    <a:lstStyle/>
                    <a:p>
                      <a:pPr marL="0" marR="0" lvl="0" indent="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228600" algn="l"/>
                          <a:tab pos="1333500" algn="l"/>
                        </a:tabLst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Мне было трудно, я многое не понял.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solidFill>
                            <a:srgbClr val="FF0000"/>
                          </a:solidFill>
                        </a:rPr>
                        <a:t>Домашнее задание</a:t>
                      </a:r>
                      <a:endParaRPr lang="ru-RU" sz="4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17639" y="1755058"/>
          <a:ext cx="7138219" cy="9144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138219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Составьте текст поздравления для ветеранов, используя сложные предложения.</a:t>
                      </a:r>
                      <a:endParaRPr lang="ru-RU" sz="2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2928934"/>
            <a:ext cx="7696200" cy="45307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Благодарю за урок!</a:t>
            </a:r>
          </a:p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Молодцы!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786298"/>
            <a:ext cx="267316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Words>445</Words>
  <Application>Microsoft Office PowerPoint</Application>
  <PresentationFormat>Экран (4:3)</PresentationFormat>
  <Paragraphs>78</Paragraphs>
  <Slides>12</Slides>
  <Notes>1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User</cp:lastModifiedBy>
  <cp:revision>104</cp:revision>
  <dcterms:created xsi:type="dcterms:W3CDTF">2012-11-25T18:08:26Z</dcterms:created>
  <dcterms:modified xsi:type="dcterms:W3CDTF">2014-10-15T06:42:14Z</dcterms:modified>
</cp:coreProperties>
</file>