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76" r:id="rId3"/>
    <p:sldId id="277" r:id="rId4"/>
    <p:sldId id="257" r:id="rId5"/>
    <p:sldId id="290" r:id="rId6"/>
    <p:sldId id="263" r:id="rId7"/>
    <p:sldId id="259" r:id="rId8"/>
    <p:sldId id="289" r:id="rId9"/>
    <p:sldId id="292" r:id="rId10"/>
    <p:sldId id="280" r:id="rId11"/>
    <p:sldId id="285" r:id="rId12"/>
    <p:sldId id="281" r:id="rId13"/>
    <p:sldId id="286" r:id="rId14"/>
    <p:sldId id="282" r:id="rId15"/>
    <p:sldId id="283" r:id="rId16"/>
    <p:sldId id="287" r:id="rId17"/>
    <p:sldId id="284" r:id="rId18"/>
    <p:sldId id="288" r:id="rId19"/>
    <p:sldId id="291" r:id="rId20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kumimoji="1" lang="ru-RU" sz="2400">
                <a:latin typeface="Times New Roman" pitchFamily="18" charset="0"/>
              </a:endParaRPr>
            </a:p>
          </p:txBody>
        </p:sp>
        <p:sp>
          <p:nvSpPr>
            <p:cNvPr id="5124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kumimoji="1" lang="ru-RU" sz="2400">
                <a:latin typeface="Times New Roman" pitchFamily="18" charset="0"/>
              </a:endParaRPr>
            </a:p>
          </p:txBody>
        </p:sp>
      </p:grpSp>
      <p:grpSp>
        <p:nvGrpSpPr>
          <p:cNvPr id="5125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5126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7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B2B2B703-679B-469B-9E6F-8A41B56A56E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132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C695D3-10F9-44A8-8AF6-6B29CC2DEB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75518-AFF7-445C-A393-201DDB9139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8A0CF-DEDD-41DC-B529-9CBDE38A39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9C560-588A-4707-9ED5-1B6C208A9E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B7845E-4BBD-47AD-B60B-AAB56BB228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69BC7-318C-4AC7-9C50-29833FCA1E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53F62-2AB0-4B3B-95E6-419DBC3359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BEA23-15C7-4FD2-A3AA-8BE147F810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696D7-ADAD-4D6A-A739-D9405717BFD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33484-AB7E-41B4-A2A0-1D77D8B6D6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4099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4100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01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4102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4103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04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105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ru-RU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>
              <a:defRPr sz="2600" b="1">
                <a:solidFill>
                  <a:schemeClr val="bg1"/>
                </a:solidFill>
              </a:defRPr>
            </a:lvl1pPr>
          </a:lstStyle>
          <a:p>
            <a:fld id="{CDF51C70-D8E5-4C44-829A-CE181DFE4CA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dirty="0" smtClean="0">
                <a:solidFill>
                  <a:schemeClr val="bg2"/>
                </a:solidFill>
              </a:rPr>
              <a:t/>
            </a:r>
            <a:br>
              <a:rPr lang="ru-RU" sz="4400" dirty="0" smtClean="0">
                <a:solidFill>
                  <a:schemeClr val="bg2"/>
                </a:solidFill>
              </a:rPr>
            </a:br>
            <a:r>
              <a:rPr lang="ru-RU" sz="4400" dirty="0" smtClean="0">
                <a:solidFill>
                  <a:schemeClr val="bg2"/>
                </a:solidFill>
              </a:rPr>
              <a:t>Урок</a:t>
            </a:r>
            <a:r>
              <a:rPr lang="ru-RU" sz="4400" dirty="0">
                <a:solidFill>
                  <a:schemeClr val="bg2"/>
                </a:solidFill>
              </a:rPr>
              <a:t/>
            </a:r>
            <a:br>
              <a:rPr lang="ru-RU" sz="4400" dirty="0">
                <a:solidFill>
                  <a:schemeClr val="bg2"/>
                </a:solidFill>
              </a:rPr>
            </a:br>
            <a:r>
              <a:rPr lang="ru-RU" sz="4400" dirty="0">
                <a:solidFill>
                  <a:schemeClr val="bg2"/>
                </a:solidFill>
              </a:rPr>
              <a:t> по окружающему миру</a:t>
            </a:r>
            <a:br>
              <a:rPr lang="ru-RU" sz="4400" dirty="0">
                <a:solidFill>
                  <a:schemeClr val="bg2"/>
                </a:solidFill>
              </a:rPr>
            </a:br>
            <a:endParaRPr lang="ru-RU" sz="4400" b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52" name="Picture 4" descr="09-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4005263"/>
            <a:ext cx="1871663" cy="1871662"/>
          </a:xfrm>
          <a:prstGeom prst="rect">
            <a:avLst/>
          </a:prstGeom>
          <a:noFill/>
        </p:spPr>
      </p:pic>
      <p:pic>
        <p:nvPicPr>
          <p:cNvPr id="2053" name="Picture 5" descr="10-1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260350"/>
            <a:ext cx="1709738" cy="12636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286380" y="3357562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4 класс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работа в группах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918" y="609600"/>
            <a:ext cx="9130082" cy="6248400"/>
          </a:xfrm>
        </p:spPr>
      </p:pic>
      <p:sp>
        <p:nvSpPr>
          <p:cNvPr id="5" name="TextBox 4"/>
          <p:cNvSpPr txBox="1"/>
          <p:nvPr/>
        </p:nvSpPr>
        <p:spPr>
          <a:xfrm>
            <a:off x="1769039" y="0"/>
            <a:ext cx="52123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Работаем в группах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5643578"/>
            <a:ext cx="314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</a:rPr>
              <a:t>Взаимовыручка</a:t>
            </a:r>
            <a:endParaRPr lang="ru-RU" sz="2800" b="1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5072074"/>
            <a:ext cx="3000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</a:rPr>
              <a:t>Взаимопомощь</a:t>
            </a:r>
            <a:endParaRPr lang="ru-RU" sz="2800" b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2066" y="5643578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</a:rPr>
              <a:t>Взаимопонимание</a:t>
            </a:r>
            <a:endParaRPr lang="ru-RU" sz="2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будущем жизнь людей станет лучше, удобнее, счастливее?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 bwMode="auto">
          <a:xfrm>
            <a:off x="857224" y="2428868"/>
            <a:ext cx="1571636" cy="1500198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6143636" y="2428868"/>
            <a:ext cx="1571636" cy="150019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Овал 7"/>
          <p:cNvSpPr/>
          <p:nvPr/>
        </p:nvSpPr>
        <p:spPr bwMode="auto">
          <a:xfrm>
            <a:off x="3428992" y="2428868"/>
            <a:ext cx="1571636" cy="1500198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2857496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FFFF"/>
                </a:solidFill>
              </a:rPr>
              <a:t>Да</a:t>
            </a:r>
            <a:endParaRPr lang="ru-RU" sz="36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43306" y="2714620"/>
            <a:ext cx="1143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Не знаю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86512" y="2928934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FFFF"/>
                </a:solidFill>
              </a:rPr>
              <a:t>Нет</a:t>
            </a:r>
            <a:endParaRPr lang="ru-RU" sz="28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7" y="4572008"/>
            <a:ext cx="8072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Человек – хозяин природы, ее покоритель?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857224" y="1000108"/>
            <a:ext cx="188442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/>
            <a:r>
              <a:rPr lang="ru-RU" sz="4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Тема:</a:t>
            </a:r>
            <a:endParaRPr lang="ru-RU" sz="4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627313" y="41497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 b="1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150938" y="4652963"/>
            <a:ext cx="7813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2400" b="1" dirty="0"/>
              <a:t>  </a:t>
            </a:r>
            <a:endParaRPr lang="ru-RU" sz="2400" dirty="0"/>
          </a:p>
        </p:txBody>
      </p:sp>
      <p:pic>
        <p:nvPicPr>
          <p:cNvPr id="7176" name="Picture 8" descr="i[36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09" y="2492374"/>
            <a:ext cx="2592430" cy="193675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7" name="Picture 9" descr="img1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188913"/>
            <a:ext cx="2867025" cy="168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500430" y="2786058"/>
            <a:ext cx="49292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/>
              <a:t>Как нам жить в дружбе с природой?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285992"/>
            <a:ext cx="17924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План:</a:t>
            </a:r>
            <a:endParaRPr lang="ru-RU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59718" y="2857496"/>
            <a:ext cx="78699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Причины…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Проблемы…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Поиск путей…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071670" y="357166"/>
            <a:ext cx="650210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Как нам жить </a:t>
            </a:r>
          </a:p>
          <a:p>
            <a:r>
              <a:rPr lang="ru-RU" sz="4400" b="1" dirty="0" smtClean="0"/>
              <a:t>в дружбе с природой?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103578" y="659161"/>
            <a:ext cx="710354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3200" b="1" i="1" dirty="0" smtClean="0">
                <a:solidFill>
                  <a:schemeClr val="bg2"/>
                </a:solidFill>
              </a:rPr>
              <a:t>Определи тип хозяйства </a:t>
            </a:r>
          </a:p>
          <a:p>
            <a:r>
              <a:rPr lang="ru-RU" sz="3200" b="1" i="1" dirty="0" smtClean="0">
                <a:solidFill>
                  <a:schemeClr val="bg2"/>
                </a:solidFill>
              </a:rPr>
              <a:t>(Производящее, присваивающее)</a:t>
            </a:r>
            <a:endParaRPr lang="ru-RU" sz="3200" b="1" i="1" dirty="0">
              <a:solidFill>
                <a:schemeClr val="bg2"/>
              </a:solidFill>
            </a:endParaRPr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72066" y="2071678"/>
            <a:ext cx="3771900" cy="16557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8" y="2071678"/>
            <a:ext cx="3775075" cy="15843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Picture 5" descr="хле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4214818"/>
            <a:ext cx="3024188" cy="22685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6" descr="скот"/>
          <p:cNvPicPr>
            <a:picLocks noChangeAspect="1" noChangeArrowheads="1"/>
          </p:cNvPicPr>
          <p:nvPr/>
        </p:nvPicPr>
        <p:blipFill>
          <a:blip r:embed="rId5" cstate="email"/>
          <a:srcRect t="-339"/>
          <a:stretch>
            <a:fillRect/>
          </a:stretch>
        </p:blipFill>
        <p:spPr bwMode="auto">
          <a:xfrm>
            <a:off x="5857884" y="4143380"/>
            <a:ext cx="2736850" cy="22780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178743" y="2071678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</a:rPr>
              <a:t>1</a:t>
            </a:r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65023" y="2071678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</a:rPr>
              <a:t>2</a:t>
            </a:r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868" y="4214818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</a:rPr>
              <a:t>3</a:t>
            </a:r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15338" y="414338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0000"/>
                </a:solidFill>
              </a:rPr>
              <a:t>4</a:t>
            </a:r>
            <a:endParaRPr lang="ru-RU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3635375" y="4005263"/>
            <a:ext cx="1439863" cy="431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i="1"/>
              <a:t>озеро</a:t>
            </a:r>
          </a:p>
        </p:txBody>
      </p:sp>
      <p:sp>
        <p:nvSpPr>
          <p:cNvPr id="9224" name="Oval 8"/>
          <p:cNvSpPr>
            <a:spLocks noChangeArrowheads="1"/>
          </p:cNvSpPr>
          <p:nvPr/>
        </p:nvSpPr>
        <p:spPr bwMode="auto">
          <a:xfrm>
            <a:off x="1403350" y="4005263"/>
            <a:ext cx="1512888" cy="431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i="1"/>
              <a:t>болото</a:t>
            </a:r>
          </a:p>
        </p:txBody>
      </p:sp>
      <p:sp>
        <p:nvSpPr>
          <p:cNvPr id="9225" name="Oval 9"/>
          <p:cNvSpPr>
            <a:spLocks noChangeArrowheads="1"/>
          </p:cNvSpPr>
          <p:nvPr/>
        </p:nvSpPr>
        <p:spPr bwMode="auto">
          <a:xfrm>
            <a:off x="3492500" y="6237288"/>
            <a:ext cx="1584325" cy="431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i="1"/>
              <a:t>луг</a:t>
            </a:r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1187450" y="6237288"/>
            <a:ext cx="1512888" cy="431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i="1"/>
              <a:t>лес</a:t>
            </a:r>
          </a:p>
        </p:txBody>
      </p:sp>
      <p:sp>
        <p:nvSpPr>
          <p:cNvPr id="9227" name="Oval 11"/>
          <p:cNvSpPr>
            <a:spLocks noChangeArrowheads="1"/>
          </p:cNvSpPr>
          <p:nvPr/>
        </p:nvSpPr>
        <p:spPr bwMode="auto">
          <a:xfrm>
            <a:off x="6659563" y="3933825"/>
            <a:ext cx="1511300" cy="5032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i="1"/>
              <a:t>поле</a:t>
            </a:r>
          </a:p>
        </p:txBody>
      </p:sp>
      <p:sp>
        <p:nvSpPr>
          <p:cNvPr id="9228" name="Oval 12"/>
          <p:cNvSpPr>
            <a:spLocks noChangeArrowheads="1"/>
          </p:cNvSpPr>
          <p:nvPr/>
        </p:nvSpPr>
        <p:spPr bwMode="auto">
          <a:xfrm>
            <a:off x="6372225" y="6308725"/>
            <a:ext cx="1871663" cy="3873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i="1"/>
              <a:t>аквариум</a:t>
            </a:r>
          </a:p>
        </p:txBody>
      </p:sp>
      <p:pic>
        <p:nvPicPr>
          <p:cNvPr id="9230" name="Picture 14" descr="i[5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420938"/>
            <a:ext cx="2232025" cy="1489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31" name="Picture 15" descr="i[14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4581525"/>
            <a:ext cx="2087563" cy="15652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32" name="Picture 16" descr="i[37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4652963"/>
            <a:ext cx="2016125" cy="15128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34" name="Picture 18" descr="i[13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4652963"/>
            <a:ext cx="2087562" cy="15652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2143108" y="1000108"/>
            <a:ext cx="48267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1" dirty="0" smtClean="0">
                <a:solidFill>
                  <a:schemeClr val="bg2"/>
                </a:solidFill>
              </a:rPr>
              <a:t>Что такое экосистема?</a:t>
            </a:r>
            <a:endParaRPr lang="ru-RU" sz="3200" b="1" dirty="0">
              <a:solidFill>
                <a:schemeClr val="bg2"/>
              </a:solidFill>
            </a:endParaRPr>
          </a:p>
        </p:txBody>
      </p:sp>
      <p:pic>
        <p:nvPicPr>
          <p:cNvPr id="9236" name="Picture 20" descr="img38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525" y="2420938"/>
            <a:ext cx="3024188" cy="1477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37" name="Picture 21" descr="boloto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550" y="2420938"/>
            <a:ext cx="2160588" cy="1512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285992"/>
            <a:ext cx="17924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План:</a:t>
            </a:r>
            <a:endParaRPr lang="ru-RU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59718" y="2857496"/>
            <a:ext cx="78699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Причины…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Проблемы…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Поиск путей…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071670" y="357166"/>
            <a:ext cx="650210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Как нам жить </a:t>
            </a:r>
          </a:p>
          <a:p>
            <a:r>
              <a:rPr lang="ru-RU" sz="4400" b="1" dirty="0" smtClean="0"/>
              <a:t>в дружбе с природой?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47" name="Picture 19" descr="img4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2420938"/>
            <a:ext cx="2017712" cy="1541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46" name="Picture 18" descr="img1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2492375"/>
            <a:ext cx="1539875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095375" y="260350"/>
            <a:ext cx="8048625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3200" b="1" i="1" dirty="0">
                <a:solidFill>
                  <a:schemeClr val="bg2"/>
                </a:solidFill>
              </a:rPr>
              <a:t>              Как изменилась природа </a:t>
            </a:r>
          </a:p>
          <a:p>
            <a:r>
              <a:rPr lang="ru-RU" sz="3200" b="1" i="1" dirty="0">
                <a:solidFill>
                  <a:schemeClr val="bg2"/>
                </a:solidFill>
              </a:rPr>
              <a:t>за время существования человека?</a:t>
            </a:r>
          </a:p>
          <a:p>
            <a:r>
              <a:rPr lang="ru-RU" sz="3200" b="1" i="1" dirty="0">
                <a:solidFill>
                  <a:schemeClr val="bg2"/>
                </a:solidFill>
              </a:rPr>
              <a:t> Стало меньше…</a:t>
            </a:r>
            <a:r>
              <a:rPr lang="ru-RU" sz="3200" dirty="0">
                <a:solidFill>
                  <a:schemeClr val="bg2"/>
                </a:solidFill>
              </a:rPr>
              <a:t>  </a:t>
            </a:r>
            <a:r>
              <a:rPr lang="ru-RU" sz="3200" b="1" i="1" dirty="0">
                <a:solidFill>
                  <a:schemeClr val="bg2"/>
                </a:solidFill>
              </a:rPr>
              <a:t>Стало больше…</a:t>
            </a:r>
          </a:p>
        </p:txBody>
      </p:sp>
      <p:pic>
        <p:nvPicPr>
          <p:cNvPr id="22541" name="Picture 13" descr="i[38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2420938"/>
            <a:ext cx="2087563" cy="15446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44" name="Picture 16" descr="img0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250" y="3933825"/>
            <a:ext cx="1728788" cy="1557338"/>
          </a:xfrm>
          <a:prstGeom prst="rect">
            <a:avLst/>
          </a:prstGeom>
          <a:noFill/>
          <a:ln w="19050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22543" name="Picture 15" descr="img18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875" y="5229225"/>
            <a:ext cx="2305050" cy="14144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40" name="Picture 12" descr="img16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825" y="3860800"/>
            <a:ext cx="2519363" cy="1408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45" name="Picture 17" descr="img17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888" y="5157788"/>
            <a:ext cx="2879725" cy="14017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руб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отивогаз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ыб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ив воды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со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уб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жа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ядерные отход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1670" y="4500570"/>
            <a:ext cx="60722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FF"/>
                </a:solidFill>
              </a:rPr>
              <a:t>Радиоактивные отходы</a:t>
            </a:r>
            <a:endParaRPr lang="ru-RU" sz="5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285992"/>
            <a:ext cx="17924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План:</a:t>
            </a:r>
            <a:endParaRPr lang="ru-RU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59718" y="2857496"/>
            <a:ext cx="78699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Причины…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Проблемы…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600" dirty="0" smtClean="0"/>
              <a:t>Поиск путей…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071670" y="357166"/>
            <a:ext cx="650210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Как нам жить </a:t>
            </a:r>
          </a:p>
          <a:p>
            <a:r>
              <a:rPr lang="ru-RU" sz="4400" b="1" dirty="0" smtClean="0"/>
              <a:t>в дружбе с природой?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у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57214"/>
            <a:ext cx="9144000" cy="8358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сулы">
  <a:themeElements>
    <a:clrScheme name="Капсулы 13">
      <a:dk1>
        <a:srgbClr val="990000"/>
      </a:dk1>
      <a:lt1>
        <a:srgbClr val="FFFF99"/>
      </a:lt1>
      <a:dk2>
        <a:srgbClr val="800000"/>
      </a:dk2>
      <a:lt2>
        <a:srgbClr val="CC3300"/>
      </a:lt2>
      <a:accent1>
        <a:srgbClr val="990000"/>
      </a:accent1>
      <a:accent2>
        <a:srgbClr val="FFCC66"/>
      </a:accent2>
      <a:accent3>
        <a:srgbClr val="FFFFCA"/>
      </a:accent3>
      <a:accent4>
        <a:srgbClr val="820000"/>
      </a:accent4>
      <a:accent5>
        <a:srgbClr val="CAAAAA"/>
      </a:accent5>
      <a:accent6>
        <a:srgbClr val="E7B95C"/>
      </a:accent6>
      <a:hlink>
        <a:srgbClr val="990000"/>
      </a:hlink>
      <a:folHlink>
        <a:srgbClr val="CC3300"/>
      </a:folHlink>
    </a:clrScheme>
    <a:fontScheme name="Капсул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9">
        <a:dk1>
          <a:srgbClr val="000000"/>
        </a:dk1>
        <a:lt1>
          <a:srgbClr val="FFFF00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AA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10">
        <a:dk1>
          <a:srgbClr val="000000"/>
        </a:dk1>
        <a:lt1>
          <a:srgbClr val="FFFF99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CA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11">
        <a:dk1>
          <a:srgbClr val="990000"/>
        </a:dk1>
        <a:lt1>
          <a:srgbClr val="FFFF99"/>
        </a:lt1>
        <a:dk2>
          <a:srgbClr val="800000"/>
        </a:dk2>
        <a:lt2>
          <a:srgbClr val="CC3300"/>
        </a:lt2>
        <a:accent1>
          <a:srgbClr val="990000"/>
        </a:accent1>
        <a:accent2>
          <a:srgbClr val="FFCC66"/>
        </a:accent2>
        <a:accent3>
          <a:srgbClr val="FFFFCA"/>
        </a:accent3>
        <a:accent4>
          <a:srgbClr val="820000"/>
        </a:accent4>
        <a:accent5>
          <a:srgbClr val="CAAAAA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12">
        <a:dk1>
          <a:srgbClr val="990000"/>
        </a:dk1>
        <a:lt1>
          <a:srgbClr val="FFFF99"/>
        </a:lt1>
        <a:dk2>
          <a:srgbClr val="800000"/>
        </a:dk2>
        <a:lt2>
          <a:srgbClr val="CC3300"/>
        </a:lt2>
        <a:accent1>
          <a:srgbClr val="990000"/>
        </a:accent1>
        <a:accent2>
          <a:srgbClr val="FFCC66"/>
        </a:accent2>
        <a:accent3>
          <a:srgbClr val="FFFFCA"/>
        </a:accent3>
        <a:accent4>
          <a:srgbClr val="820000"/>
        </a:accent4>
        <a:accent5>
          <a:srgbClr val="CAAAAA"/>
        </a:accent5>
        <a:accent6>
          <a:srgbClr val="E7B95C"/>
        </a:accent6>
        <a:hlink>
          <a:srgbClr val="9900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13">
        <a:dk1>
          <a:srgbClr val="990000"/>
        </a:dk1>
        <a:lt1>
          <a:srgbClr val="FFFF99"/>
        </a:lt1>
        <a:dk2>
          <a:srgbClr val="800000"/>
        </a:dk2>
        <a:lt2>
          <a:srgbClr val="CC3300"/>
        </a:lt2>
        <a:accent1>
          <a:srgbClr val="990000"/>
        </a:accent1>
        <a:accent2>
          <a:srgbClr val="FFCC66"/>
        </a:accent2>
        <a:accent3>
          <a:srgbClr val="FFFFCA"/>
        </a:accent3>
        <a:accent4>
          <a:srgbClr val="820000"/>
        </a:accent4>
        <a:accent5>
          <a:srgbClr val="CAAAAA"/>
        </a:accent5>
        <a:accent6>
          <a:srgbClr val="E7B95C"/>
        </a:accent6>
        <a:hlink>
          <a:srgbClr val="990000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585</TotalTime>
  <Words>133</Words>
  <Application>Microsoft Office PowerPoint</Application>
  <PresentationFormat>Экран (4:3)</PresentationFormat>
  <Paragraphs>49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Капсулы</vt:lpstr>
      <vt:lpstr> Урок  по окружающему миру </vt:lpstr>
      <vt:lpstr>Слайд 2</vt:lpstr>
      <vt:lpstr>В будущем жизнь людей станет лучше, удобнее, счастливее?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Аральская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учитель</cp:lastModifiedBy>
  <cp:revision>34</cp:revision>
  <dcterms:created xsi:type="dcterms:W3CDTF">2007-04-09T12:21:31Z</dcterms:created>
  <dcterms:modified xsi:type="dcterms:W3CDTF">2015-04-10T05:38:55Z</dcterms:modified>
</cp:coreProperties>
</file>