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4" r:id="rId3"/>
    <p:sldId id="257" r:id="rId4"/>
    <p:sldId id="266" r:id="rId5"/>
    <p:sldId id="273" r:id="rId6"/>
    <p:sldId id="270" r:id="rId7"/>
    <p:sldId id="274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A280F-A27F-46DC-9B40-C6808AF8F128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3C972-112D-47B6-853F-34A055176B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3C972-112D-47B6-853F-34A055176B0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60218" y="221673"/>
          <a:ext cx="8520546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520546"/>
              </a:tblGrid>
              <a:tr h="47105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Устный счёт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14282" y="1500174"/>
            <a:ext cx="29610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56 : 7 + (76 - 47)=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28926" y="150017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37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2000240"/>
            <a:ext cx="2906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9 ‧ 5 – (83 - 67) 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86050" y="200024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29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000496" y="1500174"/>
            <a:ext cx="2906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‧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8 – (61 - 45) 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43702" y="150017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32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00496" y="2000240"/>
            <a:ext cx="29610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(70 - 35) : 5 + 23 =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858016" y="200024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30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4282" y="3286124"/>
            <a:ext cx="1343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100 дм²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714480" y="3286124"/>
            <a:ext cx="89639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 м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²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1428728" y="3286124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&gt;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14282" y="3857628"/>
            <a:ext cx="121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см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71604" y="3857628"/>
            <a:ext cx="1056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10 дм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85852" y="3857628"/>
            <a:ext cx="479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857620" y="3286124"/>
            <a:ext cx="984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 дм³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86380" y="3286124"/>
            <a:ext cx="638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 л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29190" y="3286124"/>
            <a:ext cx="479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86182" y="3786190"/>
            <a:ext cx="949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52 кг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72066" y="3786190"/>
            <a:ext cx="949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64 кг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43438" y="3786190"/>
            <a:ext cx="35719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59" name="Таблица 58"/>
          <p:cNvGraphicFramePr>
            <a:graphicFrameLocks noGrp="1"/>
          </p:cNvGraphicFramePr>
          <p:nvPr/>
        </p:nvGraphicFramePr>
        <p:xfrm>
          <a:off x="0" y="4429132"/>
          <a:ext cx="9144000" cy="242886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144000"/>
              </a:tblGrid>
              <a:tr h="2428868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ателье было 18 метров чёрной ткани и 27 метров синей ткани. Из всей ткани сшили костюмы, расходуя на каждый по 3 метра. Сколько</a:t>
                      </a:r>
                      <a:r>
                        <a:rPr lang="ru-RU" sz="24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костюмов получилось?</a:t>
                      </a:r>
                      <a:endParaRPr lang="ru-RU" sz="2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285720" y="5572140"/>
            <a:ext cx="6175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18 : 3 + 27 : 3 = 15 (к.) - получилось 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14282" y="6143644"/>
            <a:ext cx="3681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Ответ: 15 костюмов.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9" grpId="0"/>
      <p:bldP spid="40" grpId="0"/>
      <p:bldP spid="41" grpId="0"/>
      <p:bldP spid="42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60" grpId="0"/>
      <p:bldP spid="6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2509" y="207818"/>
          <a:ext cx="847898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78982"/>
              </a:tblGrid>
              <a:tr h="401782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работы: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071546"/>
          <a:ext cx="8572559" cy="7226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59"/>
              </a:tblGrid>
              <a:tr h="722671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1. Определяем основной вопрос урока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785926"/>
          <a:ext cx="8563312" cy="70792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3312"/>
              </a:tblGrid>
              <a:tr h="70792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2. Открываем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новые</a:t>
                      </a:r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2500306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3. Определяем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тему и цель урока 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3143248"/>
          <a:ext cx="8572560" cy="67842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78426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4. Применяем новые 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3" y="3857628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575187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5. Рефлексия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4500570"/>
          <a:ext cx="8568813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8813"/>
              </a:tblGrid>
              <a:tr h="545690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6. Домашнее задание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14290"/>
          <a:ext cx="8259097" cy="701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259097"/>
              </a:tblGrid>
              <a:tr h="442452">
                <a:tc>
                  <a:txBody>
                    <a:bodyPr/>
                    <a:lstStyle/>
                    <a:p>
                      <a:pPr algn="ctr"/>
                      <a:r>
                        <a:rPr lang="ru-RU" sz="4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основной</a:t>
                      </a:r>
                      <a:r>
                        <a:rPr lang="ru-RU" sz="40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урока</a:t>
                      </a:r>
                      <a:endParaRPr lang="ru-RU" sz="4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214282" y="1142984"/>
          <a:ext cx="8572560" cy="13716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572560"/>
              </a:tblGrid>
              <a:tr h="1076633">
                <a:tc>
                  <a:txBody>
                    <a:bodyPr/>
                    <a:lstStyle/>
                    <a:p>
                      <a:pPr algn="just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Машу и Оксану </a:t>
                      </a:r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попросили рассадить </a:t>
                      </a:r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12 </a:t>
                      </a:r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желтых </a:t>
                      </a:r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тюльпанов </a:t>
                      </a:r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9 красных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 ряда,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поровну в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каждом ряду.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Сколько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тюльпанов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будет в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каждом ряду?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0" y="2500306"/>
            <a:ext cx="83308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Какие варианты можно предложить для решения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этой задачи?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14546" y="5857892"/>
            <a:ext cx="65036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основной вопрос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714348" y="3429000"/>
          <a:ext cx="2500330" cy="64294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500330"/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(12+ 9): 3 = 7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3643306" y="3429000"/>
          <a:ext cx="3857652" cy="64294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857652"/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12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+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9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 = 7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2910" y="4286256"/>
            <a:ext cx="112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12 + 16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8860" y="4286256"/>
            <a:ext cx="112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24 + 10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43372" y="4286256"/>
            <a:ext cx="112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16 + 24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43636" y="4286256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20 + 5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72396" y="4286256"/>
            <a:ext cx="1128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40 + 24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4643446"/>
            <a:ext cx="631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Найдите суммы, которые делятся на число.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282" y="5000636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Можно ли утверждать, что сумма делится на число, если каждое слагаемое этой суммы делится на это число?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4429132"/>
          <a:ext cx="8715436" cy="185738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715436"/>
              </a:tblGrid>
              <a:tr h="18573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 можно разделить сумму на число?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9716" y="147484"/>
          <a:ext cx="8465574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65574"/>
              </a:tblGrid>
              <a:tr h="60468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Открываем новые знания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2643174" y="1928802"/>
          <a:ext cx="4143404" cy="64294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143404"/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33, 42, 54</a:t>
                      </a:r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428596" y="1071546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Представьте числа в виде суммы двух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слагаемых, каждое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из которых делится на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3.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2910" y="5286388"/>
            <a:ext cx="8108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ответ на основной вопрос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2" y="2786058"/>
            <a:ext cx="6332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33 : 3 = (21 + 12) : 3 = 21: 3 + 12 : 3 = 7 + 4=1 1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282" y="3286124"/>
            <a:ext cx="6563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42 : 3 = (27 + 15) : 3 = 27 : 3 + 15 : 3 = 9 + 5 = 14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282" y="3857628"/>
            <a:ext cx="6486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54 : 3 = (27 + 27) : 3 = 27 : 3 + 27 : 3 = 9 + 9 = 18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0100" y="4357694"/>
            <a:ext cx="6923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 вы думаете, делятся ли на 3 числа 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33, 42, 54.</a:t>
            </a:r>
            <a:endParaRPr lang="ru-RU" sz="24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91729" y="5088194"/>
          <a:ext cx="8672052" cy="159282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8672052"/>
              </a:tblGrid>
              <a:tr h="1592825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Чтобы разделить сумму на число,</a:t>
                      </a:r>
                      <a:r>
                        <a:rPr lang="ru-RU" sz="24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нужно вычислить сумму и разделить её на число. Но можно представить это число в виде сумму двух слагаемых и разделить каждое слагаемое на число.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6477" y="103239"/>
          <a:ext cx="8701549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01549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тему и цель урока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928794" y="1071546"/>
            <a:ext cx="4778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тему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285720" y="1714488"/>
          <a:ext cx="8642555" cy="17373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2555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36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Тема урока:</a:t>
                      </a:r>
                    </a:p>
                    <a:p>
                      <a:pPr algn="ctr"/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«Арифметические действия над</a:t>
                      </a:r>
                      <a:r>
                        <a:rPr lang="ru-RU" sz="36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числами</a:t>
                      </a:r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».</a:t>
                      </a:r>
                      <a:endParaRPr lang="ru-RU" sz="36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214414" y="3357562"/>
            <a:ext cx="6467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Чему мы должны научиться на уроке?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285720" y="4000504"/>
          <a:ext cx="8643998" cy="222504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3998"/>
              </a:tblGrid>
              <a:tr h="1869758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Цель урока: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развить 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умения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пользоваться арифметическими действиями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2800" b="1" i="1" dirty="0" smtClean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закрепить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понятие о распределительном свойстве деления.</a:t>
                      </a:r>
                      <a:endParaRPr lang="ru-RU" sz="28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0"/>
          <a:ext cx="86868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686800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Физкультминутка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http://s8.rimg.info/a07a0088297ffe9971272963f103c8a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5718017" cy="2428892"/>
          </a:xfrm>
          <a:prstGeom prst="rect">
            <a:avLst/>
          </a:prstGeom>
          <a:noFill/>
        </p:spPr>
      </p:pic>
      <p:pic>
        <p:nvPicPr>
          <p:cNvPr id="4100" name="Picture 4" descr="http://www.topglobus.ru/skin/smile/s61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3500438"/>
            <a:ext cx="2727001" cy="3151204"/>
          </a:xfrm>
          <a:prstGeom prst="rect">
            <a:avLst/>
          </a:prstGeom>
          <a:noFill/>
        </p:spPr>
      </p:pic>
      <p:pic>
        <p:nvPicPr>
          <p:cNvPr id="4102" name="Picture 6" descr="http://www.animated-gifs.eu/sports-bowling-1/000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3286124"/>
            <a:ext cx="2414598" cy="3269768"/>
          </a:xfrm>
          <a:prstGeom prst="rect">
            <a:avLst/>
          </a:prstGeom>
          <a:noFill/>
        </p:spPr>
      </p:pic>
      <p:sp>
        <p:nvSpPr>
          <p:cNvPr id="4110" name="AutoShape 14" descr="http://%D0%B3%D1%8B%D0%BA.%D1%80%D1%84/uploads/1228981674/gallery_2_392_5900.gif"/>
          <p:cNvSpPr>
            <a:spLocks noChangeAspect="1" noChangeArrowheads="1"/>
          </p:cNvSpPr>
          <p:nvPr/>
        </p:nvSpPr>
        <p:spPr bwMode="auto">
          <a:xfrm>
            <a:off x="155575" y="-808038"/>
            <a:ext cx="857250" cy="1695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http://www.edu54.ru/sites/default/files/userfiles/image/cca41d69a1019780a2b228799167a86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928802"/>
            <a:ext cx="3456126" cy="42386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2232" y="147484"/>
          <a:ext cx="876054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60542"/>
              </a:tblGrid>
              <a:tr h="575187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Применяем новые знания.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71472" y="1071546"/>
            <a:ext cx="73393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Стр.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46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3. Найдите значения выражений.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Сделайте проверку  умножением.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2214554"/>
            <a:ext cx="2073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(40 + 16) : 4 =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57422" y="2214554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40 : 4 + 16 : 4 =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29124" y="2214554"/>
            <a:ext cx="1611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10 + 4 = 14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2714620"/>
            <a:ext cx="6680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14 ‧ 4 = (10 + 4)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‧ 4 = 10 ‧ 4 + 4 ‧ 4 = 40 + 16 = 56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9491" y="193964"/>
          <a:ext cx="83820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382000"/>
              </a:tblGrid>
              <a:tr h="498763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Рефлексия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1142984"/>
          <a:ext cx="8008374" cy="6489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008374"/>
              </a:tblGrid>
              <a:tr h="648929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Какой</a:t>
                      </a:r>
                      <a:r>
                        <a:rPr lang="ru-RU" sz="3600" b="1" i="1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задали в начале урока?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6" y="1857364"/>
          <a:ext cx="8001056" cy="6400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001056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Какое новое знание открыли?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96413" y="2551471"/>
          <a:ext cx="8008374" cy="640080"/>
        </p:xfrm>
        <a:graphic>
          <a:graphicData uri="http://schemas.openxmlformats.org/drawingml/2006/table">
            <a:tbl>
              <a:tblPr/>
              <a:tblGrid>
                <a:gridCol w="8008374"/>
              </a:tblGrid>
              <a:tr h="589935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получилось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86" y="3214686"/>
          <a:ext cx="8033749" cy="640080"/>
        </p:xfrm>
        <a:graphic>
          <a:graphicData uri="http://schemas.openxmlformats.org/drawingml/2006/table">
            <a:tbl>
              <a:tblPr/>
              <a:tblGrid>
                <a:gridCol w="8033749"/>
              </a:tblGrid>
              <a:tr h="560439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не получилось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http://www.mms.mts.ru/datas1/000/002/362/2362508_thum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95724"/>
            <a:ext cx="4019550" cy="2962276"/>
          </a:xfrm>
          <a:prstGeom prst="rect">
            <a:avLst/>
          </a:prstGeom>
          <a:noFill/>
        </p:spPr>
      </p:pic>
      <p:pic>
        <p:nvPicPr>
          <p:cNvPr id="1028" name="Picture 4" descr="http://gifportal.ru/data/smiles/multi-21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126" y="3929066"/>
            <a:ext cx="2047874" cy="2928934"/>
          </a:xfrm>
          <a:prstGeom prst="rect">
            <a:avLst/>
          </a:prstGeom>
          <a:noFill/>
        </p:spPr>
      </p:pic>
      <p:pic>
        <p:nvPicPr>
          <p:cNvPr id="1030" name="Picture 6" descr="http://s12.rimg.info/041bb5e3fcec0a9261d6c42d2ac6e4f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4143356"/>
            <a:ext cx="3456272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980</TotalTime>
  <Words>547</Words>
  <Application>Microsoft Office PowerPoint</Application>
  <PresentationFormat>Экран (4:3)</PresentationFormat>
  <Paragraphs>79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ooo</dc:creator>
  <cp:lastModifiedBy>ooo</cp:lastModifiedBy>
  <cp:revision>102</cp:revision>
  <dcterms:created xsi:type="dcterms:W3CDTF">2012-11-25T18:08:26Z</dcterms:created>
  <dcterms:modified xsi:type="dcterms:W3CDTF">2013-10-08T18:08:42Z</dcterms:modified>
</cp:coreProperties>
</file>