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76" r:id="rId2"/>
    <p:sldId id="264" r:id="rId3"/>
    <p:sldId id="257" r:id="rId4"/>
    <p:sldId id="266" r:id="rId5"/>
    <p:sldId id="277" r:id="rId6"/>
    <p:sldId id="273" r:id="rId7"/>
    <p:sldId id="270" r:id="rId8"/>
    <p:sldId id="274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A280F-A27F-46DC-9B40-C6808AF8F128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3C972-112D-47B6-853F-34A055176B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3C972-112D-47B6-853F-34A055176B0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14.gif"/><Relationship Id="rId7" Type="http://schemas.openxmlformats.org/officeDocument/2006/relationships/image" Target="../media/image18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77091" y="180109"/>
          <a:ext cx="8548254" cy="7010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548254"/>
              </a:tblGrid>
              <a:tr h="677123">
                <a:tc>
                  <a:txBody>
                    <a:bodyPr/>
                    <a:lstStyle/>
                    <a:p>
                      <a:pPr algn="ctr"/>
                      <a:r>
                        <a:rPr lang="ru-RU" sz="4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Словарный диктант</a:t>
                      </a:r>
                      <a:endParaRPr lang="ru-RU" sz="4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C:\Documents and Settings\BOSS\Рабочий стол\картинки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8670"/>
            <a:ext cx="3128232" cy="2286016"/>
          </a:xfrm>
          <a:prstGeom prst="rect">
            <a:avLst/>
          </a:prstGeom>
          <a:noFill/>
        </p:spPr>
      </p:pic>
      <p:pic>
        <p:nvPicPr>
          <p:cNvPr id="1027" name="Picture 3" descr="C:\Documents and Settings\BOSS\Рабочий стол\картинки\830_image_very_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928670"/>
            <a:ext cx="3286116" cy="2464587"/>
          </a:xfrm>
          <a:prstGeom prst="rect">
            <a:avLst/>
          </a:prstGeom>
          <a:noFill/>
        </p:spPr>
      </p:pic>
      <p:pic>
        <p:nvPicPr>
          <p:cNvPr id="1029" name="Picture 5" descr="C:\Documents and Settings\BOSS\Рабочий стол\картинки\410667af9355f9dc_stk105008cor.larg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928670"/>
            <a:ext cx="2408239" cy="2408239"/>
          </a:xfrm>
          <a:prstGeom prst="rect">
            <a:avLst/>
          </a:prstGeom>
          <a:noFill/>
        </p:spPr>
      </p:pic>
      <p:pic>
        <p:nvPicPr>
          <p:cNvPr id="1030" name="Picture 6" descr="C:\Documents and Settings\BOSS\Рабочий стол\картинки\2420149_w640_h640_0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4286256"/>
            <a:ext cx="3428992" cy="2571744"/>
          </a:xfrm>
          <a:prstGeom prst="rect">
            <a:avLst/>
          </a:prstGeom>
          <a:noFill/>
        </p:spPr>
      </p:pic>
      <p:pic>
        <p:nvPicPr>
          <p:cNvPr id="1031" name="Picture 7" descr="C:\Documents and Settings\BOSS\Рабочий стол\картинки\93355077_4397599_1296716073_907881_7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928670"/>
            <a:ext cx="5857884" cy="4390774"/>
          </a:xfrm>
          <a:prstGeom prst="rect">
            <a:avLst/>
          </a:prstGeom>
          <a:noFill/>
        </p:spPr>
      </p:pic>
      <p:pic>
        <p:nvPicPr>
          <p:cNvPr id="1032" name="Picture 8" descr="C:\Documents and Settings\BOSS\Рабочий стол\картинки\ac24663fe59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43419" y="953656"/>
            <a:ext cx="4400581" cy="5904344"/>
          </a:xfrm>
          <a:prstGeom prst="rect">
            <a:avLst/>
          </a:prstGeom>
          <a:noFill/>
        </p:spPr>
      </p:pic>
      <p:pic>
        <p:nvPicPr>
          <p:cNvPr id="1033" name="Picture 9" descr="C:\Documents and Settings\BOSS\Рабочий стол\картинки\fe5ec760cc6c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728" y="928670"/>
            <a:ext cx="7429552" cy="5929330"/>
          </a:xfrm>
          <a:prstGeom prst="rect">
            <a:avLst/>
          </a:prstGeom>
          <a:noFill/>
        </p:spPr>
      </p:pic>
      <p:pic>
        <p:nvPicPr>
          <p:cNvPr id="1034" name="Picture 10" descr="C:\Documents and Settings\BOSS\Рабочий стол\картинки\i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57884" y="857232"/>
            <a:ext cx="3286116" cy="3286116"/>
          </a:xfrm>
          <a:prstGeom prst="rect">
            <a:avLst/>
          </a:prstGeom>
          <a:noFill/>
        </p:spPr>
      </p:pic>
      <p:pic>
        <p:nvPicPr>
          <p:cNvPr id="1035" name="Picture 11" descr="C:\Documents and Settings\BOSS\Рабочий стол\картинки\index.php-option=com_rsgallery2&amp;task=downloadfile&amp;id=108&amp;Itemid=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857232"/>
            <a:ext cx="9144000" cy="6000768"/>
          </a:xfrm>
          <a:prstGeom prst="rect">
            <a:avLst/>
          </a:prstGeom>
          <a:noFill/>
        </p:spPr>
      </p:pic>
      <p:pic>
        <p:nvPicPr>
          <p:cNvPr id="1037" name="Picture 13" descr="C:\Documents and Settings\BOSS\Рабочий стол\картинки\photo-11752.jpe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857232"/>
            <a:ext cx="9144000" cy="6000768"/>
          </a:xfrm>
          <a:prstGeom prst="rect">
            <a:avLst/>
          </a:prstGeom>
          <a:noFill/>
        </p:spPr>
      </p:pic>
      <p:pic>
        <p:nvPicPr>
          <p:cNvPr id="1040" name="Picture 16" descr="C:\Documents and Settings\BOSS\Рабочий стол\картинки\your-vanna244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2786058"/>
            <a:ext cx="6614322" cy="4071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32509" y="207818"/>
          <a:ext cx="8478982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78982"/>
              </a:tblGrid>
              <a:tr h="401782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r>
                        <a:rPr lang="ru-RU" sz="4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работы: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071546"/>
          <a:ext cx="8572559" cy="72267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59"/>
              </a:tblGrid>
              <a:tr h="722671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1. Определяем основной вопрос урока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1785926"/>
          <a:ext cx="8563312" cy="70792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3312"/>
              </a:tblGrid>
              <a:tr h="70792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2. Открываем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новые</a:t>
                      </a:r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знания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2500306"/>
          <a:ext cx="8572560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3. Определяем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тему и цель урока 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3143248"/>
          <a:ext cx="8572560" cy="67842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678426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4. Применяем новые знания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3" y="3857628"/>
          <a:ext cx="8572560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575187">
                <a:tc>
                  <a:txBody>
                    <a:bodyPr/>
                    <a:lstStyle/>
                    <a:p>
                      <a:r>
                        <a:rPr lang="ru-RU" sz="36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5. Рефлексия</a:t>
                      </a:r>
                      <a:endParaRPr lang="ru-RU" sz="36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4500570"/>
          <a:ext cx="8568813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8813"/>
              </a:tblGrid>
              <a:tr h="545690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6. Домашнее задание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0"/>
          <a:ext cx="8259097" cy="7010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259097"/>
              </a:tblGrid>
              <a:tr h="442452">
                <a:tc>
                  <a:txBody>
                    <a:bodyPr/>
                    <a:lstStyle/>
                    <a:p>
                      <a:pPr algn="ctr"/>
                      <a:r>
                        <a:rPr lang="ru-RU" sz="4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Определяем основной</a:t>
                      </a:r>
                      <a:r>
                        <a:rPr lang="ru-RU" sz="40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вопрос урока</a:t>
                      </a:r>
                      <a:endParaRPr lang="ru-RU" sz="4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0" y="1357298"/>
            <a:ext cx="9001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Головы, голова, лошадь, лошадка, колосок ,колос.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14612" y="714356"/>
            <a:ext cx="4628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Сколько слогов в каждом слове? </a:t>
            </a:r>
            <a:endParaRPr lang="ru-RU" sz="2400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14414" y="3857628"/>
            <a:ext cx="5797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Сформулируйте основной вопрос урока.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4" name="Таблица 43"/>
          <p:cNvGraphicFramePr>
            <a:graphicFrameLocks noGrp="1"/>
          </p:cNvGraphicFramePr>
          <p:nvPr/>
        </p:nvGraphicFramePr>
        <p:xfrm>
          <a:off x="285720" y="4714884"/>
          <a:ext cx="8583561" cy="85725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583561"/>
              </a:tblGrid>
              <a:tr h="857255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Если в слове два безударных слога, как проверить, какую</a:t>
                      </a:r>
                      <a:r>
                        <a:rPr lang="ru-RU" sz="24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букву надо писать?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1" name="Прямая соединительная линия 30"/>
          <p:cNvCxnSpPr/>
          <p:nvPr/>
        </p:nvCxnSpPr>
        <p:spPr>
          <a:xfrm rot="5400000">
            <a:off x="2893207" y="1393017"/>
            <a:ext cx="142876" cy="714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Дуга 47"/>
          <p:cNvSpPr/>
          <p:nvPr/>
        </p:nvSpPr>
        <p:spPr>
          <a:xfrm rot="18969943">
            <a:off x="1965076" y="1268672"/>
            <a:ext cx="927567" cy="890570"/>
          </a:xfrm>
          <a:prstGeom prst="arc">
            <a:avLst>
              <a:gd name="adj1" fmla="val 14906121"/>
              <a:gd name="adj2" fmla="val 12441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Дуга 58"/>
          <p:cNvSpPr/>
          <p:nvPr/>
        </p:nvSpPr>
        <p:spPr>
          <a:xfrm rot="18934925">
            <a:off x="667933" y="1271148"/>
            <a:ext cx="1021523" cy="1100992"/>
          </a:xfrm>
          <a:prstGeom prst="arc">
            <a:avLst>
              <a:gd name="adj1" fmla="val 15805549"/>
              <a:gd name="adj2" fmla="val 2144926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 rot="10800000">
            <a:off x="1142976" y="1785926"/>
            <a:ext cx="21431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5400000">
            <a:off x="3393273" y="1393017"/>
            <a:ext cx="142876" cy="714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5400000">
            <a:off x="5179223" y="1393017"/>
            <a:ext cx="142876" cy="714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5400000">
            <a:off x="6893735" y="1393017"/>
            <a:ext cx="142876" cy="714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rot="5400000">
            <a:off x="7679553" y="1393017"/>
            <a:ext cx="142876" cy="714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rot="5400000">
            <a:off x="964381" y="1393017"/>
            <a:ext cx="142876" cy="714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3" name="Группа 72"/>
          <p:cNvGrpSpPr/>
          <p:nvPr/>
        </p:nvGrpSpPr>
        <p:grpSpPr>
          <a:xfrm>
            <a:off x="785786" y="1785926"/>
            <a:ext cx="214314" cy="71438"/>
            <a:chOff x="2786050" y="2928934"/>
            <a:chExt cx="214314" cy="71438"/>
          </a:xfrm>
        </p:grpSpPr>
        <p:cxnSp>
          <p:nvCxnSpPr>
            <p:cNvPr id="63" name="Прямая соединительная линия 62"/>
            <p:cNvCxnSpPr/>
            <p:nvPr/>
          </p:nvCxnSpPr>
          <p:spPr>
            <a:xfrm>
              <a:off x="2786050" y="2928934"/>
              <a:ext cx="21431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/>
            <p:nvPr/>
          </p:nvCxnSpPr>
          <p:spPr>
            <a:xfrm>
              <a:off x="2786050" y="3000372"/>
              <a:ext cx="21431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4" name="Группа 73"/>
          <p:cNvGrpSpPr/>
          <p:nvPr/>
        </p:nvGrpSpPr>
        <p:grpSpPr>
          <a:xfrm>
            <a:off x="2786050" y="1785926"/>
            <a:ext cx="214314" cy="71438"/>
            <a:chOff x="2786050" y="2928934"/>
            <a:chExt cx="214314" cy="71438"/>
          </a:xfrm>
        </p:grpSpPr>
        <p:cxnSp>
          <p:nvCxnSpPr>
            <p:cNvPr id="75" name="Прямая соединительная линия 74"/>
            <p:cNvCxnSpPr/>
            <p:nvPr/>
          </p:nvCxnSpPr>
          <p:spPr>
            <a:xfrm>
              <a:off x="2786050" y="2928934"/>
              <a:ext cx="21431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/>
            <p:cNvCxnSpPr/>
            <p:nvPr/>
          </p:nvCxnSpPr>
          <p:spPr>
            <a:xfrm>
              <a:off x="2786050" y="3000372"/>
              <a:ext cx="21431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7" name="Прямая соединительная линия 76"/>
          <p:cNvCxnSpPr/>
          <p:nvPr/>
        </p:nvCxnSpPr>
        <p:spPr>
          <a:xfrm rot="10800000">
            <a:off x="2428860" y="1785926"/>
            <a:ext cx="21431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rot="10800000">
            <a:off x="2071670" y="1785926"/>
            <a:ext cx="21431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10800000">
            <a:off x="3786182" y="1785926"/>
            <a:ext cx="21431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0" name="Группа 79"/>
          <p:cNvGrpSpPr/>
          <p:nvPr/>
        </p:nvGrpSpPr>
        <p:grpSpPr>
          <a:xfrm>
            <a:off x="3286116" y="1785926"/>
            <a:ext cx="214314" cy="71438"/>
            <a:chOff x="2786050" y="2928934"/>
            <a:chExt cx="214314" cy="71438"/>
          </a:xfrm>
        </p:grpSpPr>
        <p:cxnSp>
          <p:nvCxnSpPr>
            <p:cNvPr id="81" name="Прямая соединительная линия 80"/>
            <p:cNvCxnSpPr/>
            <p:nvPr/>
          </p:nvCxnSpPr>
          <p:spPr>
            <a:xfrm>
              <a:off x="2786050" y="2928934"/>
              <a:ext cx="21431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>
              <a:off x="2786050" y="3000372"/>
              <a:ext cx="21431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3" name="Дуга 82"/>
          <p:cNvSpPr/>
          <p:nvPr/>
        </p:nvSpPr>
        <p:spPr>
          <a:xfrm rot="18969943">
            <a:off x="3179522" y="1268670"/>
            <a:ext cx="927567" cy="890570"/>
          </a:xfrm>
          <a:prstGeom prst="arc">
            <a:avLst>
              <a:gd name="adj1" fmla="val 14906121"/>
              <a:gd name="adj2" fmla="val 12441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Дуга 83"/>
          <p:cNvSpPr/>
          <p:nvPr/>
        </p:nvSpPr>
        <p:spPr>
          <a:xfrm rot="18969943">
            <a:off x="4581489" y="1194822"/>
            <a:ext cx="981153" cy="1041055"/>
          </a:xfrm>
          <a:prstGeom prst="arc">
            <a:avLst>
              <a:gd name="adj1" fmla="val 14906121"/>
              <a:gd name="adj2" fmla="val 12441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Дуга 84"/>
          <p:cNvSpPr/>
          <p:nvPr/>
        </p:nvSpPr>
        <p:spPr>
          <a:xfrm rot="18969943">
            <a:off x="5965604" y="1268671"/>
            <a:ext cx="927567" cy="890570"/>
          </a:xfrm>
          <a:prstGeom prst="arc">
            <a:avLst>
              <a:gd name="adj1" fmla="val 14906121"/>
              <a:gd name="adj2" fmla="val 12441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Дуга 85"/>
          <p:cNvSpPr/>
          <p:nvPr/>
        </p:nvSpPr>
        <p:spPr>
          <a:xfrm rot="18969943">
            <a:off x="7322925" y="1268670"/>
            <a:ext cx="927567" cy="890570"/>
          </a:xfrm>
          <a:prstGeom prst="arc">
            <a:avLst>
              <a:gd name="adj1" fmla="val 14906121"/>
              <a:gd name="adj2" fmla="val 12441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7" name="Группа 86"/>
          <p:cNvGrpSpPr/>
          <p:nvPr/>
        </p:nvGrpSpPr>
        <p:grpSpPr>
          <a:xfrm>
            <a:off x="5143504" y="1785926"/>
            <a:ext cx="214314" cy="71438"/>
            <a:chOff x="2786050" y="2928934"/>
            <a:chExt cx="214314" cy="71438"/>
          </a:xfrm>
        </p:grpSpPr>
        <p:cxnSp>
          <p:nvCxnSpPr>
            <p:cNvPr id="88" name="Прямая соединительная линия 87"/>
            <p:cNvCxnSpPr/>
            <p:nvPr/>
          </p:nvCxnSpPr>
          <p:spPr>
            <a:xfrm>
              <a:off x="2786050" y="2928934"/>
              <a:ext cx="21431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/>
            <p:cNvCxnSpPr/>
            <p:nvPr/>
          </p:nvCxnSpPr>
          <p:spPr>
            <a:xfrm>
              <a:off x="2786050" y="3000372"/>
              <a:ext cx="21431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0" name="Группа 89"/>
          <p:cNvGrpSpPr/>
          <p:nvPr/>
        </p:nvGrpSpPr>
        <p:grpSpPr>
          <a:xfrm>
            <a:off x="6858016" y="1785926"/>
            <a:ext cx="214314" cy="71438"/>
            <a:chOff x="2786050" y="2928934"/>
            <a:chExt cx="214314" cy="71438"/>
          </a:xfrm>
        </p:grpSpPr>
        <p:cxnSp>
          <p:nvCxnSpPr>
            <p:cNvPr id="91" name="Прямая соединительная линия 90"/>
            <p:cNvCxnSpPr/>
            <p:nvPr/>
          </p:nvCxnSpPr>
          <p:spPr>
            <a:xfrm>
              <a:off x="2786050" y="2928934"/>
              <a:ext cx="21431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Прямая соединительная линия 91"/>
            <p:cNvCxnSpPr/>
            <p:nvPr/>
          </p:nvCxnSpPr>
          <p:spPr>
            <a:xfrm>
              <a:off x="2786050" y="3000372"/>
              <a:ext cx="21431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3" name="Группа 92"/>
          <p:cNvGrpSpPr/>
          <p:nvPr/>
        </p:nvGrpSpPr>
        <p:grpSpPr>
          <a:xfrm>
            <a:off x="7572396" y="1785926"/>
            <a:ext cx="214314" cy="71438"/>
            <a:chOff x="2786050" y="2928934"/>
            <a:chExt cx="214314" cy="71438"/>
          </a:xfrm>
        </p:grpSpPr>
        <p:cxnSp>
          <p:nvCxnSpPr>
            <p:cNvPr id="94" name="Прямая соединительная линия 93"/>
            <p:cNvCxnSpPr/>
            <p:nvPr/>
          </p:nvCxnSpPr>
          <p:spPr>
            <a:xfrm>
              <a:off x="2786050" y="2928934"/>
              <a:ext cx="21431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/>
            <p:cNvCxnSpPr/>
            <p:nvPr/>
          </p:nvCxnSpPr>
          <p:spPr>
            <a:xfrm>
              <a:off x="2786050" y="3000372"/>
              <a:ext cx="21431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96" name="Прямая соединительная линия 95"/>
          <p:cNvCxnSpPr/>
          <p:nvPr/>
        </p:nvCxnSpPr>
        <p:spPr>
          <a:xfrm rot="10800000">
            <a:off x="4643438" y="1785926"/>
            <a:ext cx="21431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 rot="10800000">
            <a:off x="6143636" y="1785926"/>
            <a:ext cx="21431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rot="10800000">
            <a:off x="6500826" y="1785926"/>
            <a:ext cx="21431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 rot="10800000">
            <a:off x="7858148" y="1785926"/>
            <a:ext cx="21431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1285852" y="2214554"/>
            <a:ext cx="6243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Сколько безударных  слогов в каждом слове?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357290" y="2786058"/>
            <a:ext cx="5482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Как проверить написание  нескольких 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безударных  гласных в корне?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43" grpId="0"/>
      <p:bldP spid="48" grpId="0" animBg="1"/>
      <p:bldP spid="59" grpId="0" animBg="1"/>
      <p:bldP spid="83" grpId="0" animBg="1"/>
      <p:bldP spid="84" grpId="0" animBg="1"/>
      <p:bldP spid="85" grpId="0" animBg="1"/>
      <p:bldP spid="86" grpId="0" animBg="1"/>
      <p:bldP spid="102" grpId="0"/>
      <p:bldP spid="10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09716" y="147484"/>
          <a:ext cx="8465574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65574"/>
              </a:tblGrid>
              <a:tr h="604684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Открываем новые знания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81198" y="1071546"/>
            <a:ext cx="9062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Прочитайте слова 2 и 3 столбиков.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Что можно о них сказать?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0" name="Группа 99"/>
          <p:cNvGrpSpPr/>
          <p:nvPr/>
        </p:nvGrpSpPr>
        <p:grpSpPr>
          <a:xfrm>
            <a:off x="571472" y="1714488"/>
            <a:ext cx="4608785" cy="1729794"/>
            <a:chOff x="214282" y="1714488"/>
            <a:chExt cx="4608785" cy="1729794"/>
          </a:xfrm>
        </p:grpSpPr>
        <p:grpSp>
          <p:nvGrpSpPr>
            <p:cNvPr id="62" name="Группа 61"/>
            <p:cNvGrpSpPr/>
            <p:nvPr/>
          </p:nvGrpSpPr>
          <p:grpSpPr>
            <a:xfrm>
              <a:off x="428596" y="1714488"/>
              <a:ext cx="4028858" cy="1158288"/>
              <a:chOff x="428596" y="1714488"/>
              <a:chExt cx="4028858" cy="1158288"/>
            </a:xfrm>
          </p:grpSpPr>
          <p:sp>
            <p:nvSpPr>
              <p:cNvPr id="28" name="Прямоугольник 27"/>
              <p:cNvSpPr/>
              <p:nvPr/>
            </p:nvSpPr>
            <p:spPr>
              <a:xfrm>
                <a:off x="428596" y="1785926"/>
                <a:ext cx="14671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соколята</a:t>
                </a:r>
                <a:endParaRPr lang="ru-RU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0" name="Дуга 29"/>
              <p:cNvSpPr/>
              <p:nvPr/>
            </p:nvSpPr>
            <p:spPr>
              <a:xfrm rot="18934925">
                <a:off x="453619" y="1771784"/>
                <a:ext cx="1021523" cy="1100992"/>
              </a:xfrm>
              <a:prstGeom prst="arc">
                <a:avLst>
                  <a:gd name="adj1" fmla="val 16269008"/>
                  <a:gd name="adj2" fmla="val 20866130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3" name="Прямая соединительная линия 32"/>
              <p:cNvCxnSpPr/>
              <p:nvPr/>
            </p:nvCxnSpPr>
            <p:spPr>
              <a:xfrm rot="5400000">
                <a:off x="1321571" y="1750207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/>
              <p:cNvCxnSpPr/>
              <p:nvPr/>
            </p:nvCxnSpPr>
            <p:spPr>
              <a:xfrm>
                <a:off x="1214414" y="2143116"/>
                <a:ext cx="21431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Прямая соединительная линия 37"/>
              <p:cNvCxnSpPr/>
              <p:nvPr/>
            </p:nvCxnSpPr>
            <p:spPr>
              <a:xfrm>
                <a:off x="1214414" y="2214554"/>
                <a:ext cx="21431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Прямая соединительная линия 46"/>
              <p:cNvCxnSpPr/>
              <p:nvPr/>
            </p:nvCxnSpPr>
            <p:spPr>
              <a:xfrm rot="10800000">
                <a:off x="642910" y="2143116"/>
                <a:ext cx="14287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единительная линия 47"/>
              <p:cNvCxnSpPr/>
              <p:nvPr/>
            </p:nvCxnSpPr>
            <p:spPr>
              <a:xfrm rot="10800000">
                <a:off x="928662" y="2143116"/>
                <a:ext cx="14287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9" name="Прямоугольник 28"/>
              <p:cNvSpPr/>
              <p:nvPr/>
            </p:nvSpPr>
            <p:spPr>
              <a:xfrm>
                <a:off x="3214678" y="1800068"/>
                <a:ext cx="12427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соколик</a:t>
                </a:r>
                <a:endParaRPr lang="ru-RU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" name="Дуга 30"/>
              <p:cNvSpPr/>
              <p:nvPr/>
            </p:nvSpPr>
            <p:spPr>
              <a:xfrm rot="18934925">
                <a:off x="3239701" y="1714488"/>
                <a:ext cx="1021523" cy="1100992"/>
              </a:xfrm>
              <a:prstGeom prst="arc">
                <a:avLst>
                  <a:gd name="adj1" fmla="val 16269008"/>
                  <a:gd name="adj2" fmla="val 20866130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4" name="Прямая соединительная линия 33"/>
              <p:cNvCxnSpPr/>
              <p:nvPr/>
            </p:nvCxnSpPr>
            <p:spPr>
              <a:xfrm rot="5400000">
                <a:off x="3821901" y="1835787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/>
              <p:cNvCxnSpPr/>
              <p:nvPr/>
            </p:nvCxnSpPr>
            <p:spPr>
              <a:xfrm>
                <a:off x="3714744" y="2157258"/>
                <a:ext cx="21431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/>
              <p:cNvCxnSpPr/>
              <p:nvPr/>
            </p:nvCxnSpPr>
            <p:spPr>
              <a:xfrm>
                <a:off x="3714744" y="2228696"/>
                <a:ext cx="21431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Прямая соединительная линия 51"/>
              <p:cNvCxnSpPr/>
              <p:nvPr/>
            </p:nvCxnSpPr>
            <p:spPr>
              <a:xfrm rot="10800000">
                <a:off x="3428992" y="2157258"/>
                <a:ext cx="14287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" name="Прямоугольник 25"/>
              <p:cNvSpPr/>
              <p:nvPr/>
            </p:nvSpPr>
            <p:spPr>
              <a:xfrm>
                <a:off x="2000232" y="1800066"/>
                <a:ext cx="91576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сокол</a:t>
                </a:r>
                <a:endParaRPr lang="ru-RU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2" name="Дуга 31"/>
              <p:cNvSpPr/>
              <p:nvPr/>
            </p:nvSpPr>
            <p:spPr>
              <a:xfrm rot="18934925">
                <a:off x="2025254" y="1714488"/>
                <a:ext cx="1021523" cy="1100992"/>
              </a:xfrm>
              <a:prstGeom prst="arc">
                <a:avLst>
                  <a:gd name="adj1" fmla="val 16269008"/>
                  <a:gd name="adj2" fmla="val 20866130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5" name="Прямая соединительная линия 34"/>
              <p:cNvCxnSpPr/>
              <p:nvPr/>
            </p:nvCxnSpPr>
            <p:spPr>
              <a:xfrm rot="5400000">
                <a:off x="2250265" y="1835785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>
                <a:off x="2143108" y="2157256"/>
                <a:ext cx="21431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Прямая соединительная линия 45"/>
              <p:cNvCxnSpPr/>
              <p:nvPr/>
            </p:nvCxnSpPr>
            <p:spPr>
              <a:xfrm>
                <a:off x="2143108" y="2228694"/>
                <a:ext cx="21431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Прямая соединительная линия 54"/>
              <p:cNvCxnSpPr/>
              <p:nvPr/>
            </p:nvCxnSpPr>
            <p:spPr>
              <a:xfrm rot="10800000">
                <a:off x="2500298" y="2157256"/>
                <a:ext cx="14287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Группа 98"/>
            <p:cNvGrpSpPr/>
            <p:nvPr/>
          </p:nvGrpSpPr>
          <p:grpSpPr>
            <a:xfrm>
              <a:off x="214282" y="2343289"/>
              <a:ext cx="4608785" cy="1100993"/>
              <a:chOff x="214282" y="2343289"/>
              <a:chExt cx="4608785" cy="1100993"/>
            </a:xfrm>
          </p:grpSpPr>
          <p:sp>
            <p:nvSpPr>
              <p:cNvPr id="63" name="TextBox 62"/>
              <p:cNvSpPr txBox="1"/>
              <p:nvPr/>
            </p:nvSpPr>
            <p:spPr>
              <a:xfrm>
                <a:off x="214282" y="2428868"/>
                <a:ext cx="16380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лебединый</a:t>
                </a:r>
                <a:endParaRPr lang="ru-RU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2000232" y="2428868"/>
                <a:ext cx="10513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лебедь</a:t>
                </a:r>
                <a:endParaRPr lang="ru-RU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3214678" y="2428868"/>
                <a:ext cx="16083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лебёдушка</a:t>
                </a:r>
                <a:endParaRPr lang="ru-RU" sz="24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7" name="Дуга 66"/>
              <p:cNvSpPr/>
              <p:nvPr/>
            </p:nvSpPr>
            <p:spPr>
              <a:xfrm rot="18934925">
                <a:off x="239336" y="2343290"/>
                <a:ext cx="1021523" cy="1100992"/>
              </a:xfrm>
              <a:prstGeom prst="arc">
                <a:avLst>
                  <a:gd name="adj1" fmla="val 15805549"/>
                  <a:gd name="adj2" fmla="val 21449267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8" name="Дуга 67"/>
              <p:cNvSpPr/>
              <p:nvPr/>
            </p:nvSpPr>
            <p:spPr>
              <a:xfrm rot="18934925">
                <a:off x="1953817" y="2343289"/>
                <a:ext cx="1021523" cy="1100992"/>
              </a:xfrm>
              <a:prstGeom prst="arc">
                <a:avLst>
                  <a:gd name="adj1" fmla="val 15805549"/>
                  <a:gd name="adj2" fmla="val 21449267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9" name="Дуга 68"/>
              <p:cNvSpPr/>
              <p:nvPr/>
            </p:nvSpPr>
            <p:spPr>
              <a:xfrm rot="18934925">
                <a:off x="3239701" y="2343289"/>
                <a:ext cx="1021523" cy="1100992"/>
              </a:xfrm>
              <a:prstGeom prst="arc">
                <a:avLst>
                  <a:gd name="adj1" fmla="val 15805549"/>
                  <a:gd name="adj2" fmla="val 21449267"/>
                </a:avLst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70" name="Прямая соединительная линия 69"/>
              <p:cNvCxnSpPr/>
              <p:nvPr/>
            </p:nvCxnSpPr>
            <p:spPr>
              <a:xfrm rot="5400000" flipH="1" flipV="1">
                <a:off x="1107257" y="2464587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Прямая соединительная линия 72"/>
              <p:cNvCxnSpPr/>
              <p:nvPr/>
            </p:nvCxnSpPr>
            <p:spPr>
              <a:xfrm rot="5400000">
                <a:off x="2321703" y="2464587"/>
                <a:ext cx="142876" cy="7143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81" name="Группа 80"/>
              <p:cNvGrpSpPr/>
              <p:nvPr/>
            </p:nvGrpSpPr>
            <p:grpSpPr>
              <a:xfrm>
                <a:off x="1000100" y="2786058"/>
                <a:ext cx="214314" cy="71438"/>
                <a:chOff x="2786050" y="2928934"/>
                <a:chExt cx="214314" cy="71438"/>
              </a:xfrm>
            </p:grpSpPr>
            <p:cxnSp>
              <p:nvCxnSpPr>
                <p:cNvPr id="82" name="Прямая соединительная линия 81"/>
                <p:cNvCxnSpPr/>
                <p:nvPr/>
              </p:nvCxnSpPr>
              <p:spPr>
                <a:xfrm>
                  <a:off x="2786050" y="2928934"/>
                  <a:ext cx="21431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Прямая соединительная линия 82"/>
                <p:cNvCxnSpPr/>
                <p:nvPr/>
              </p:nvCxnSpPr>
              <p:spPr>
                <a:xfrm>
                  <a:off x="2786050" y="3000372"/>
                  <a:ext cx="21431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4" name="Группа 83"/>
              <p:cNvGrpSpPr/>
              <p:nvPr/>
            </p:nvGrpSpPr>
            <p:grpSpPr>
              <a:xfrm>
                <a:off x="2214546" y="2786058"/>
                <a:ext cx="214314" cy="71438"/>
                <a:chOff x="2786050" y="2928934"/>
                <a:chExt cx="214314" cy="71438"/>
              </a:xfrm>
            </p:grpSpPr>
            <p:cxnSp>
              <p:nvCxnSpPr>
                <p:cNvPr id="85" name="Прямая соединительная линия 84"/>
                <p:cNvCxnSpPr/>
                <p:nvPr/>
              </p:nvCxnSpPr>
              <p:spPr>
                <a:xfrm>
                  <a:off x="2786050" y="2928934"/>
                  <a:ext cx="21431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Прямая соединительная линия 85"/>
                <p:cNvCxnSpPr/>
                <p:nvPr/>
              </p:nvCxnSpPr>
              <p:spPr>
                <a:xfrm>
                  <a:off x="2786050" y="3000372"/>
                  <a:ext cx="21431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7" name="Группа 86"/>
              <p:cNvGrpSpPr/>
              <p:nvPr/>
            </p:nvGrpSpPr>
            <p:grpSpPr>
              <a:xfrm>
                <a:off x="3714744" y="2857496"/>
                <a:ext cx="214314" cy="71438"/>
                <a:chOff x="2786050" y="2928934"/>
                <a:chExt cx="214314" cy="71438"/>
              </a:xfrm>
            </p:grpSpPr>
            <p:cxnSp>
              <p:nvCxnSpPr>
                <p:cNvPr id="88" name="Прямая соединительная линия 87"/>
                <p:cNvCxnSpPr/>
                <p:nvPr/>
              </p:nvCxnSpPr>
              <p:spPr>
                <a:xfrm>
                  <a:off x="2786050" y="2928934"/>
                  <a:ext cx="21431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Прямая соединительная линия 88"/>
                <p:cNvCxnSpPr/>
                <p:nvPr/>
              </p:nvCxnSpPr>
              <p:spPr>
                <a:xfrm>
                  <a:off x="2786050" y="3000372"/>
                  <a:ext cx="21431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0" name="Прямая соединительная линия 89"/>
              <p:cNvCxnSpPr/>
              <p:nvPr/>
            </p:nvCxnSpPr>
            <p:spPr>
              <a:xfrm rot="10800000">
                <a:off x="785786" y="2857496"/>
                <a:ext cx="14287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2" name="Прямая соединительная линия 91"/>
              <p:cNvCxnSpPr/>
              <p:nvPr/>
            </p:nvCxnSpPr>
            <p:spPr>
              <a:xfrm rot="10800000">
                <a:off x="500034" y="2857496"/>
                <a:ext cx="14287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3" name="Прямая соединительная линия 92"/>
              <p:cNvCxnSpPr/>
              <p:nvPr/>
            </p:nvCxnSpPr>
            <p:spPr>
              <a:xfrm rot="10800000">
                <a:off x="2500298" y="2857496"/>
                <a:ext cx="14287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6" name="Прямая соединительная линия 95"/>
              <p:cNvCxnSpPr/>
              <p:nvPr/>
            </p:nvCxnSpPr>
            <p:spPr>
              <a:xfrm rot="10800000">
                <a:off x="3428992" y="2857496"/>
                <a:ext cx="14287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01" name="TextBox 100"/>
          <p:cNvSpPr txBox="1"/>
          <p:nvPr/>
        </p:nvSpPr>
        <p:spPr>
          <a:xfrm>
            <a:off x="500034" y="3643314"/>
            <a:ext cx="8118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Как проверить написание нескольких безударных гласных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в корне слова? Составьте инструкцию.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0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Группа 43"/>
          <p:cNvGrpSpPr/>
          <p:nvPr/>
        </p:nvGrpSpPr>
        <p:grpSpPr>
          <a:xfrm>
            <a:off x="357188" y="2071688"/>
            <a:ext cx="8358187" cy="5078412"/>
            <a:chOff x="357188" y="2071688"/>
            <a:chExt cx="8358187" cy="5078412"/>
          </a:xfrm>
        </p:grpSpPr>
        <p:sp>
          <p:nvSpPr>
            <p:cNvPr id="10" name="Скругленный прямоугольник 9"/>
            <p:cNvSpPr>
              <a:spLocks noChangeArrowheads="1"/>
            </p:cNvSpPr>
            <p:nvPr/>
          </p:nvSpPr>
          <p:spPr bwMode="auto">
            <a:xfrm>
              <a:off x="357188" y="2143125"/>
              <a:ext cx="8358187" cy="4429125"/>
            </a:xfrm>
            <a:prstGeom prst="roundRect">
              <a:avLst>
                <a:gd name="adj" fmla="val 16667"/>
              </a:avLst>
            </a:prstGeom>
            <a:solidFill>
              <a:srgbClr val="FFE6B3"/>
            </a:solidFill>
            <a:ln w="38100" algn="ctr">
              <a:solidFill>
                <a:srgbClr val="FF6600"/>
              </a:solidFill>
              <a:round/>
              <a:headEnd/>
              <a:tailEnd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+mn-lt"/>
              </a:endParaRPr>
            </a:p>
          </p:txBody>
        </p:sp>
        <p:sp>
          <p:nvSpPr>
            <p:cNvPr id="6149" name="TextBox 11"/>
            <p:cNvSpPr txBox="1">
              <a:spLocks noChangeArrowheads="1"/>
            </p:cNvSpPr>
            <p:nvPr/>
          </p:nvSpPr>
          <p:spPr bwMode="auto">
            <a:xfrm>
              <a:off x="785813" y="2071688"/>
              <a:ext cx="7715250" cy="50784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457200" indent="-457200">
                <a:lnSpc>
                  <a:spcPct val="150000"/>
                </a:lnSpc>
                <a:buFont typeface="Calibri" pitchFamily="34" charset="0"/>
                <a:buAutoNum type="arabicPeriod"/>
              </a:pPr>
              <a:r>
                <a:rPr lang="ru-RU" sz="2400" dirty="0">
                  <a:latin typeface="Century" pitchFamily="18" charset="0"/>
                </a:rPr>
                <a:t>Ставлю ударение: зеленеть.</a:t>
              </a:r>
            </a:p>
            <a:p>
              <a:pPr marL="457200" indent="-457200">
                <a:lnSpc>
                  <a:spcPct val="150000"/>
                </a:lnSpc>
                <a:buFont typeface="Calibri" pitchFamily="34" charset="0"/>
                <a:buAutoNum type="arabicPeriod"/>
              </a:pPr>
              <a:r>
                <a:rPr lang="ru-RU" sz="2400" dirty="0">
                  <a:latin typeface="Century" pitchFamily="18" charset="0"/>
                </a:rPr>
                <a:t>Выделяю в слове корень: зеленеть</a:t>
              </a:r>
            </a:p>
            <a:p>
              <a:pPr marL="457200" indent="-457200">
                <a:lnSpc>
                  <a:spcPct val="150000"/>
                </a:lnSpc>
                <a:buFont typeface="Calibri" pitchFamily="34" charset="0"/>
                <a:buAutoNum type="arabicPeriod"/>
              </a:pPr>
              <a:r>
                <a:rPr lang="ru-RU" sz="2400" dirty="0">
                  <a:latin typeface="Century" pitchFamily="18" charset="0"/>
                </a:rPr>
                <a:t>Определяю буквы, обозначающие безударные гласные звуки: зеленеть</a:t>
              </a:r>
            </a:p>
            <a:p>
              <a:pPr marL="457200" indent="-457200">
                <a:lnSpc>
                  <a:spcPct val="150000"/>
                </a:lnSpc>
                <a:buFont typeface="Calibri" pitchFamily="34" charset="0"/>
                <a:buAutoNum type="arabicPeriod"/>
              </a:pPr>
              <a:r>
                <a:rPr lang="ru-RU" sz="2400" dirty="0">
                  <a:latin typeface="Century" pitchFamily="18" charset="0"/>
                </a:rPr>
                <a:t>Подбираю первое проверочное слово:</a:t>
              </a:r>
            </a:p>
            <a:p>
              <a:pPr marL="457200" indent="-457200">
                <a:lnSpc>
                  <a:spcPct val="150000"/>
                </a:lnSpc>
              </a:pPr>
              <a:r>
                <a:rPr lang="ru-RU" sz="2400" dirty="0">
                  <a:latin typeface="Century" pitchFamily="18" charset="0"/>
                </a:rPr>
                <a:t>зеленеть – зелень</a:t>
              </a:r>
            </a:p>
            <a:p>
              <a:pPr marL="457200" indent="-457200">
                <a:lnSpc>
                  <a:spcPct val="150000"/>
                </a:lnSpc>
              </a:pPr>
              <a:r>
                <a:rPr lang="ru-RU" sz="2400" dirty="0">
                  <a:latin typeface="Century" pitchFamily="18" charset="0"/>
                </a:rPr>
                <a:t>5. Подбираю второе проверочное слово:</a:t>
              </a:r>
            </a:p>
            <a:p>
              <a:pPr marL="457200" indent="-457200">
                <a:lnSpc>
                  <a:spcPct val="150000"/>
                </a:lnSpc>
              </a:pPr>
              <a:r>
                <a:rPr lang="ru-RU" sz="2400" dirty="0">
                  <a:latin typeface="Century" pitchFamily="18" charset="0"/>
                </a:rPr>
                <a:t>зеленеть – зелень, зелёный.</a:t>
              </a:r>
            </a:p>
            <a:p>
              <a:pPr marL="457200" indent="-457200">
                <a:lnSpc>
                  <a:spcPct val="150000"/>
                </a:lnSpc>
                <a:buFont typeface="Calibri" pitchFamily="34" charset="0"/>
                <a:buAutoNum type="arabicPeriod"/>
              </a:pPr>
              <a:endParaRPr lang="ru-RU" sz="2400" dirty="0">
                <a:latin typeface="Century" pitchFamily="18" charset="0"/>
              </a:endParaRPr>
            </a:p>
          </p:txBody>
        </p:sp>
      </p:grpSp>
      <p:sp>
        <p:nvSpPr>
          <p:cNvPr id="13" name="Дуга 12"/>
          <p:cNvSpPr/>
          <p:nvPr/>
        </p:nvSpPr>
        <p:spPr>
          <a:xfrm rot="19012364">
            <a:off x="4951413" y="2759075"/>
            <a:ext cx="1098550" cy="1127125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rot="5400000">
            <a:off x="4999831" y="2286794"/>
            <a:ext cx="73025" cy="714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Дуга 14"/>
          <p:cNvSpPr/>
          <p:nvPr/>
        </p:nvSpPr>
        <p:spPr>
          <a:xfrm rot="19012364">
            <a:off x="3522663" y="3830638"/>
            <a:ext cx="1098550" cy="1127125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5400000">
            <a:off x="4571206" y="3858419"/>
            <a:ext cx="73025" cy="714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5999956" y="2786857"/>
            <a:ext cx="73025" cy="714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Дуга 17"/>
          <p:cNvSpPr/>
          <p:nvPr/>
        </p:nvSpPr>
        <p:spPr>
          <a:xfrm rot="19012364">
            <a:off x="746125" y="6021388"/>
            <a:ext cx="1150938" cy="1174750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Дуга 18"/>
          <p:cNvSpPr/>
          <p:nvPr/>
        </p:nvSpPr>
        <p:spPr>
          <a:xfrm rot="19012364">
            <a:off x="2389188" y="4949825"/>
            <a:ext cx="1150937" cy="1174750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Дуга 19"/>
          <p:cNvSpPr/>
          <p:nvPr/>
        </p:nvSpPr>
        <p:spPr>
          <a:xfrm rot="19012364">
            <a:off x="746125" y="4949825"/>
            <a:ext cx="1150938" cy="1174750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Дуга 20"/>
          <p:cNvSpPr/>
          <p:nvPr/>
        </p:nvSpPr>
        <p:spPr>
          <a:xfrm rot="19012364">
            <a:off x="3532188" y="6021388"/>
            <a:ext cx="1150937" cy="1174750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Дуга 21"/>
          <p:cNvSpPr/>
          <p:nvPr/>
        </p:nvSpPr>
        <p:spPr>
          <a:xfrm rot="19012364">
            <a:off x="2389188" y="6092825"/>
            <a:ext cx="1150937" cy="1174750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Дуга 22"/>
          <p:cNvSpPr/>
          <p:nvPr/>
        </p:nvSpPr>
        <p:spPr>
          <a:xfrm rot="19012364">
            <a:off x="3889375" y="2235200"/>
            <a:ext cx="1150938" cy="1174750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3635375" y="4221163"/>
            <a:ext cx="1428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995738" y="4221163"/>
            <a:ext cx="1428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357313" y="5357813"/>
            <a:ext cx="1428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071563" y="5357813"/>
            <a:ext cx="1428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7"/>
          <p:cNvGrpSpPr>
            <a:grpSpLocks/>
          </p:cNvGrpSpPr>
          <p:nvPr/>
        </p:nvGrpSpPr>
        <p:grpSpPr bwMode="auto">
          <a:xfrm>
            <a:off x="2643188" y="5286375"/>
            <a:ext cx="142875" cy="71438"/>
            <a:chOff x="1009624" y="3789373"/>
            <a:chExt cx="142876" cy="71438"/>
          </a:xfrm>
        </p:grpSpPr>
        <p:cxnSp>
          <p:nvCxnSpPr>
            <p:cNvPr id="29" name="Прямая соединительная линия 28"/>
            <p:cNvCxnSpPr/>
            <p:nvPr/>
          </p:nvCxnSpPr>
          <p:spPr>
            <a:xfrm flipV="1">
              <a:off x="1009624" y="3860811"/>
              <a:ext cx="142876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1009624" y="3789373"/>
              <a:ext cx="142876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Прямая соединительная линия 30"/>
          <p:cNvCxnSpPr/>
          <p:nvPr/>
        </p:nvCxnSpPr>
        <p:spPr>
          <a:xfrm>
            <a:off x="1357313" y="6429375"/>
            <a:ext cx="1428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1000125" y="6429375"/>
            <a:ext cx="14287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32"/>
          <p:cNvGrpSpPr>
            <a:grpSpLocks/>
          </p:cNvGrpSpPr>
          <p:nvPr/>
        </p:nvGrpSpPr>
        <p:grpSpPr bwMode="auto">
          <a:xfrm>
            <a:off x="2643188" y="6429375"/>
            <a:ext cx="142875" cy="71438"/>
            <a:chOff x="1009624" y="3789373"/>
            <a:chExt cx="142876" cy="71438"/>
          </a:xfrm>
        </p:grpSpPr>
        <p:cxnSp>
          <p:nvCxnSpPr>
            <p:cNvPr id="34" name="Прямая соединительная линия 33"/>
            <p:cNvCxnSpPr/>
            <p:nvPr/>
          </p:nvCxnSpPr>
          <p:spPr>
            <a:xfrm flipV="1">
              <a:off x="1009624" y="3860811"/>
              <a:ext cx="142876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V="1">
              <a:off x="1009624" y="3789373"/>
              <a:ext cx="142876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35"/>
          <p:cNvGrpSpPr>
            <a:grpSpLocks/>
          </p:cNvGrpSpPr>
          <p:nvPr/>
        </p:nvGrpSpPr>
        <p:grpSpPr bwMode="auto">
          <a:xfrm>
            <a:off x="4143375" y="6429375"/>
            <a:ext cx="142875" cy="71438"/>
            <a:chOff x="1009624" y="3789373"/>
            <a:chExt cx="142876" cy="71438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 flipV="1">
              <a:off x="1009624" y="3860811"/>
              <a:ext cx="142876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flipV="1">
              <a:off x="1009624" y="3789373"/>
              <a:ext cx="142876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Прямая соединительная линия 38"/>
          <p:cNvCxnSpPr/>
          <p:nvPr/>
        </p:nvCxnSpPr>
        <p:spPr>
          <a:xfrm rot="5400000">
            <a:off x="1785144" y="5001419"/>
            <a:ext cx="73025" cy="714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>
            <a:off x="1785144" y="6072982"/>
            <a:ext cx="73025" cy="714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rot="5400000">
            <a:off x="2713831" y="6144419"/>
            <a:ext cx="73025" cy="714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5400000">
            <a:off x="2785269" y="5001419"/>
            <a:ext cx="73025" cy="714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Таблица 42"/>
          <p:cNvGraphicFramePr>
            <a:graphicFrameLocks noGrp="1"/>
          </p:cNvGraphicFramePr>
          <p:nvPr/>
        </p:nvGraphicFramePr>
        <p:xfrm>
          <a:off x="285688" y="214290"/>
          <a:ext cx="8644030" cy="118872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644030"/>
              </a:tblGrid>
              <a:tr h="906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Как нужно действовать, чтобы правильно написать слово с двумя безударными гласными звуками в корне.</a:t>
                      </a:r>
                    </a:p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6477" y="103239"/>
          <a:ext cx="8701549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701549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Определяем тему и цель урока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285984" y="2000240"/>
            <a:ext cx="4778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Сформулируйте тему урока.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285720" y="2643182"/>
          <a:ext cx="8642555" cy="118872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42555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3600" b="1" i="1" u="sng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Тема урока:</a:t>
                      </a:r>
                    </a:p>
                    <a:p>
                      <a:pPr algn="ctr"/>
                      <a:r>
                        <a:rPr lang="ru-RU" sz="36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«Слова</a:t>
                      </a:r>
                      <a:r>
                        <a:rPr lang="ru-RU" sz="36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 </a:t>
                      </a:r>
                      <a:r>
                        <a:rPr lang="ru-RU" sz="36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безударными гласными </a:t>
                      </a:r>
                      <a:r>
                        <a:rPr lang="ru-RU" sz="36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36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корне</a:t>
                      </a:r>
                      <a:r>
                        <a:rPr lang="ru-RU" sz="36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3600" b="1" i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1571604" y="4500570"/>
            <a:ext cx="6467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Чему мы должны научиться на уроке?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/>
        </p:nvGraphicFramePr>
        <p:xfrm>
          <a:off x="500002" y="4500570"/>
          <a:ext cx="8643998" cy="186975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43998"/>
              </a:tblGrid>
              <a:tr h="1869758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u="sng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Цель урока: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научиться </a:t>
                      </a: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находить слова с двумя безударными в корне; подбирать проверочные слова</a:t>
                      </a:r>
                      <a:endParaRPr lang="ru-RU" sz="2800" b="1" i="1" dirty="0" smtClean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правильно</a:t>
                      </a:r>
                      <a:r>
                        <a:rPr lang="ru-RU" sz="28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писать слова с этой орфограммой.</a:t>
                      </a:r>
                      <a:endParaRPr lang="ru-RU" sz="2800" b="1" i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71472" y="1071546"/>
            <a:ext cx="78456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Что необходимо сделать, чтобы проверить написание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безударных гласных в корне?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0"/>
          <a:ext cx="8686800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686800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Физкультминутка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100" name="Picture 4" descr="http://www.topglobus.ru/skin/smile/s612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1000108"/>
            <a:ext cx="2101924" cy="2428892"/>
          </a:xfrm>
          <a:prstGeom prst="rect">
            <a:avLst/>
          </a:prstGeom>
          <a:noFill/>
        </p:spPr>
      </p:pic>
      <p:pic>
        <p:nvPicPr>
          <p:cNvPr id="4102" name="Picture 6" descr="http://www.animated-gifs.eu/sports-bowling-1/000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143248"/>
            <a:ext cx="2414598" cy="3269768"/>
          </a:xfrm>
          <a:prstGeom prst="rect">
            <a:avLst/>
          </a:prstGeom>
          <a:noFill/>
        </p:spPr>
      </p:pic>
      <p:sp>
        <p:nvSpPr>
          <p:cNvPr id="4110" name="AutoShape 14" descr="http://%D0%B3%D1%8B%D0%BA.%D1%80%D1%84/uploads/1228981674/gallery_2_392_5900.gif"/>
          <p:cNvSpPr>
            <a:spLocks noChangeAspect="1" noChangeArrowheads="1"/>
          </p:cNvSpPr>
          <p:nvPr/>
        </p:nvSpPr>
        <p:spPr bwMode="auto">
          <a:xfrm>
            <a:off x="155575" y="-808038"/>
            <a:ext cx="857250" cy="1695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2" name="Picture 16" descr="http://www.edu54.ru/sites/default/files/userfiles/image/cca41d69a1019780a2b228799167a86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3000372"/>
            <a:ext cx="2854222" cy="3500462"/>
          </a:xfrm>
          <a:prstGeom prst="rect">
            <a:avLst/>
          </a:prstGeom>
          <a:noFill/>
        </p:spPr>
      </p:pic>
      <p:pic>
        <p:nvPicPr>
          <p:cNvPr id="8" name="Picture 2" descr="http://img1.liveinternet.ru/images/attach/c/4/82/134/82134943_gimnastika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9632" y="857232"/>
            <a:ext cx="3300798" cy="2428892"/>
          </a:xfrm>
          <a:prstGeom prst="rect">
            <a:avLst/>
          </a:prstGeom>
          <a:noFill/>
        </p:spPr>
      </p:pic>
      <p:pic>
        <p:nvPicPr>
          <p:cNvPr id="9" name="Picture 8" descr="http://members.shaw.ca/cybernana/img/hippoxmas/image018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57222" y="2786058"/>
            <a:ext cx="3214711" cy="3214713"/>
          </a:xfrm>
          <a:prstGeom prst="rect">
            <a:avLst/>
          </a:prstGeom>
          <a:noFill/>
        </p:spPr>
      </p:pic>
      <p:pic>
        <p:nvPicPr>
          <p:cNvPr id="10" name="Picture 6" descr="http://www.lesitedeschampions.ca/sport-relais8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16" y="928670"/>
            <a:ext cx="2285984" cy="2515825"/>
          </a:xfrm>
          <a:prstGeom prst="rect">
            <a:avLst/>
          </a:prstGeom>
          <a:noFill/>
        </p:spPr>
      </p:pic>
      <p:pic>
        <p:nvPicPr>
          <p:cNvPr id="11" name="Picture 4" descr="http://www2.parkridge.k12.nj.us/Web%20Quests/Judith%20King/MyWebquest/Jimmy_running_md_wht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72264" y="3357562"/>
            <a:ext cx="2571736" cy="34576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2232" y="147484"/>
          <a:ext cx="8760542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760542"/>
              </a:tblGrid>
              <a:tr h="575187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Применяем новые знания.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59361" y="1142984"/>
            <a:ext cx="89902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Стр. 94 упр. 106. Прочитай. Какие буквы ты напишешь вместо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пропусков. Почему? Спиши. Вставь пропущенный буквы.</a:t>
            </a:r>
            <a:endParaRPr lang="ru-RU" sz="2400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6" name="Группа 45"/>
          <p:cNvGrpSpPr/>
          <p:nvPr/>
        </p:nvGrpSpPr>
        <p:grpSpPr>
          <a:xfrm>
            <a:off x="214282" y="2214554"/>
            <a:ext cx="8066760" cy="864817"/>
            <a:chOff x="214282" y="2214554"/>
            <a:chExt cx="8066760" cy="864817"/>
          </a:xfrm>
        </p:grpSpPr>
        <p:sp>
          <p:nvSpPr>
            <p:cNvPr id="12" name="TextBox 11"/>
            <p:cNvSpPr txBox="1"/>
            <p:nvPr/>
          </p:nvSpPr>
          <p:spPr>
            <a:xfrm>
              <a:off x="214282" y="2285992"/>
              <a:ext cx="80667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i="1" u="sng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Образец записи: </a:t>
              </a:r>
              <a:r>
                <a:rPr lang="ru-RU" sz="2400" b="1" i="1" dirty="0" smtClean="0">
                  <a:latin typeface="Times New Roman" pitchFamily="18" charset="0"/>
                  <a:cs typeface="Times New Roman" pitchFamily="18" charset="0"/>
                </a:rPr>
                <a:t> н</a:t>
              </a:r>
              <a:r>
                <a:rPr lang="ru-RU" sz="2400" b="1" i="1" u="sng" dirty="0" smtClean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sz="2400" b="1" i="1" dirty="0" smtClean="0">
                  <a:latin typeface="Times New Roman" pitchFamily="18" charset="0"/>
                  <a:cs typeface="Times New Roman" pitchFamily="18" charset="0"/>
                </a:rPr>
                <a:t>чное (ночи) пен</a:t>
              </a:r>
              <a:r>
                <a:rPr lang="ru-RU" sz="2400" b="1" i="1" u="sng" dirty="0" smtClean="0">
                  <a:latin typeface="Times New Roman" pitchFamily="18" charset="0"/>
                  <a:cs typeface="Times New Roman" pitchFamily="18" charset="0"/>
                </a:rPr>
                <a:t>ь</a:t>
              </a:r>
              <a:r>
                <a:rPr lang="ru-RU" sz="2400" b="1" i="1" dirty="0" smtClean="0">
                  <a:latin typeface="Times New Roman" pitchFamily="18" charset="0"/>
                  <a:cs typeface="Times New Roman" pitchFamily="18" charset="0"/>
                </a:rPr>
                <a:t>е с</a:t>
              </a:r>
              <a:r>
                <a:rPr lang="ru-RU" sz="2400" b="1" i="1" u="sng" dirty="0" smtClean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sz="2400" b="1" i="1" dirty="0" smtClean="0">
                  <a:latin typeface="Times New Roman" pitchFamily="18" charset="0"/>
                  <a:cs typeface="Times New Roman" pitchFamily="18" charset="0"/>
                </a:rPr>
                <a:t>л</a:t>
              </a:r>
              <a:r>
                <a:rPr lang="ru-RU" sz="2400" b="1" i="1" u="sng" dirty="0" smtClean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sz="2400" b="1" i="1" dirty="0" smtClean="0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lang="ru-RU" sz="2400" b="1" i="1" u="sng" dirty="0" smtClean="0">
                  <a:latin typeface="Times New Roman" pitchFamily="18" charset="0"/>
                  <a:cs typeface="Times New Roman" pitchFamily="18" charset="0"/>
                </a:rPr>
                <a:t>ь</a:t>
              </a:r>
              <a:r>
                <a:rPr lang="ru-RU" sz="2400" b="1" i="1" dirty="0" smtClean="0">
                  <a:latin typeface="Times New Roman" pitchFamily="18" charset="0"/>
                  <a:cs typeface="Times New Roman" pitchFamily="18" charset="0"/>
                </a:rPr>
                <a:t>я (с</a:t>
              </a:r>
              <a:r>
                <a:rPr lang="ru-RU" sz="2400" b="1" i="1" u="sng" dirty="0" smtClean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sz="2400" b="1" i="1" dirty="0" smtClean="0">
                  <a:latin typeface="Times New Roman" pitchFamily="18" charset="0"/>
                  <a:cs typeface="Times New Roman" pitchFamily="18" charset="0"/>
                </a:rPr>
                <a:t>ловушка).</a:t>
              </a:r>
              <a:endParaRPr lang="ru-RU" sz="24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Дуга 12"/>
            <p:cNvSpPr/>
            <p:nvPr/>
          </p:nvSpPr>
          <p:spPr>
            <a:xfrm rot="18934925">
              <a:off x="2534905" y="2279624"/>
              <a:ext cx="716603" cy="799747"/>
            </a:xfrm>
            <a:prstGeom prst="arc">
              <a:avLst>
                <a:gd name="adj1" fmla="val 15805549"/>
                <a:gd name="adj2" fmla="val 21449267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Дуга 13"/>
            <p:cNvSpPr/>
            <p:nvPr/>
          </p:nvSpPr>
          <p:spPr>
            <a:xfrm rot="18934925">
              <a:off x="3677913" y="2279624"/>
              <a:ext cx="716603" cy="799747"/>
            </a:xfrm>
            <a:prstGeom prst="arc">
              <a:avLst>
                <a:gd name="adj1" fmla="val 15805549"/>
                <a:gd name="adj2" fmla="val 21449267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Дуга 14"/>
            <p:cNvSpPr/>
            <p:nvPr/>
          </p:nvSpPr>
          <p:spPr>
            <a:xfrm rot="18934925">
              <a:off x="5402729" y="2218801"/>
              <a:ext cx="767432" cy="849947"/>
            </a:xfrm>
            <a:prstGeom prst="arc">
              <a:avLst>
                <a:gd name="adj1" fmla="val 15805549"/>
                <a:gd name="adj2" fmla="val 21449267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Дуга 15"/>
            <p:cNvSpPr/>
            <p:nvPr/>
          </p:nvSpPr>
          <p:spPr>
            <a:xfrm rot="18934925">
              <a:off x="6617177" y="2218801"/>
              <a:ext cx="767432" cy="849947"/>
            </a:xfrm>
            <a:prstGeom prst="arc">
              <a:avLst>
                <a:gd name="adj1" fmla="val 15805549"/>
                <a:gd name="adj2" fmla="val 21449267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0" name="Группа 29"/>
            <p:cNvGrpSpPr/>
            <p:nvPr/>
          </p:nvGrpSpPr>
          <p:grpSpPr>
            <a:xfrm>
              <a:off x="7000892" y="2714620"/>
              <a:ext cx="142876" cy="45719"/>
              <a:chOff x="1928794" y="3357562"/>
              <a:chExt cx="285752" cy="71438"/>
            </a:xfrm>
          </p:grpSpPr>
          <p:cxnSp>
            <p:nvCxnSpPr>
              <p:cNvPr id="31" name="Прямая соединительная линия 30"/>
              <p:cNvCxnSpPr/>
              <p:nvPr/>
            </p:nvCxnSpPr>
            <p:spPr>
              <a:xfrm>
                <a:off x="1928794" y="3357562"/>
                <a:ext cx="285752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1928794" y="3429000"/>
                <a:ext cx="285752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Группа 32"/>
            <p:cNvGrpSpPr/>
            <p:nvPr/>
          </p:nvGrpSpPr>
          <p:grpSpPr>
            <a:xfrm>
              <a:off x="6286512" y="2714620"/>
              <a:ext cx="142876" cy="45719"/>
              <a:chOff x="1928794" y="3357562"/>
              <a:chExt cx="285752" cy="71438"/>
            </a:xfrm>
          </p:grpSpPr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1928794" y="3357562"/>
                <a:ext cx="285752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/>
              <p:cNvCxnSpPr/>
              <p:nvPr/>
            </p:nvCxnSpPr>
            <p:spPr>
              <a:xfrm>
                <a:off x="1928794" y="3429000"/>
                <a:ext cx="285752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Группа 35"/>
            <p:cNvGrpSpPr/>
            <p:nvPr/>
          </p:nvGrpSpPr>
          <p:grpSpPr>
            <a:xfrm>
              <a:off x="3929058" y="2714620"/>
              <a:ext cx="142876" cy="45719"/>
              <a:chOff x="1928794" y="3357562"/>
              <a:chExt cx="285752" cy="71438"/>
            </a:xfrm>
          </p:grpSpPr>
          <p:cxnSp>
            <p:nvCxnSpPr>
              <p:cNvPr id="37" name="Прямая соединительная линия 36"/>
              <p:cNvCxnSpPr/>
              <p:nvPr/>
            </p:nvCxnSpPr>
            <p:spPr>
              <a:xfrm>
                <a:off x="1928794" y="3357562"/>
                <a:ext cx="285752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Прямая соединительная линия 37"/>
              <p:cNvCxnSpPr/>
              <p:nvPr/>
            </p:nvCxnSpPr>
            <p:spPr>
              <a:xfrm>
                <a:off x="1928794" y="3429000"/>
                <a:ext cx="285752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Группа 38"/>
            <p:cNvGrpSpPr/>
            <p:nvPr/>
          </p:nvGrpSpPr>
          <p:grpSpPr>
            <a:xfrm>
              <a:off x="5214942" y="2643182"/>
              <a:ext cx="142876" cy="45719"/>
              <a:chOff x="1928794" y="3357562"/>
              <a:chExt cx="285752" cy="71438"/>
            </a:xfrm>
          </p:grpSpPr>
          <p:cxnSp>
            <p:nvCxnSpPr>
              <p:cNvPr id="40" name="Прямая соединительная линия 39"/>
              <p:cNvCxnSpPr/>
              <p:nvPr/>
            </p:nvCxnSpPr>
            <p:spPr>
              <a:xfrm>
                <a:off x="1928794" y="3357562"/>
                <a:ext cx="285752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/>
              <p:cNvCxnSpPr/>
              <p:nvPr/>
            </p:nvCxnSpPr>
            <p:spPr>
              <a:xfrm>
                <a:off x="1928794" y="3429000"/>
                <a:ext cx="285752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Прямая соединительная линия 41"/>
            <p:cNvCxnSpPr/>
            <p:nvPr/>
          </p:nvCxnSpPr>
          <p:spPr>
            <a:xfrm rot="5400000">
              <a:off x="3393273" y="2250273"/>
              <a:ext cx="142876" cy="7143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 rot="5400000">
              <a:off x="3964777" y="2321711"/>
              <a:ext cx="142876" cy="7143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 rot="5400000">
              <a:off x="6322231" y="2321711"/>
              <a:ext cx="142876" cy="7143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rot="5400000">
              <a:off x="7108049" y="2321711"/>
              <a:ext cx="142876" cy="7143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9491" y="193964"/>
          <a:ext cx="8382000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382000"/>
              </a:tblGrid>
              <a:tr h="498763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Рефлексия</a:t>
                      </a:r>
                      <a:r>
                        <a:rPr lang="ru-RU" sz="4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85786" y="1142984"/>
          <a:ext cx="8008374" cy="6489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008374"/>
              </a:tblGrid>
              <a:tr h="648929">
                <a:tc>
                  <a:txBody>
                    <a:bodyPr/>
                    <a:lstStyle/>
                    <a:p>
                      <a:r>
                        <a:rPr lang="ru-RU" sz="36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Какой</a:t>
                      </a:r>
                      <a:r>
                        <a:rPr lang="ru-RU" sz="3600" b="1" i="1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вопрос задали в начале урока?</a:t>
                      </a:r>
                      <a:endParaRPr lang="ru-RU" sz="36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85786" y="1857364"/>
          <a:ext cx="8001056" cy="64008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001056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Какое новое знание открыли?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96413" y="2551471"/>
          <a:ext cx="8008374" cy="640080"/>
        </p:xfrm>
        <a:graphic>
          <a:graphicData uri="http://schemas.openxmlformats.org/drawingml/2006/table">
            <a:tbl>
              <a:tblPr/>
              <a:tblGrid>
                <a:gridCol w="8008374"/>
              </a:tblGrid>
              <a:tr h="589935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 получилось на уроке?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85786" y="3214686"/>
          <a:ext cx="8033749" cy="640080"/>
        </p:xfrm>
        <a:graphic>
          <a:graphicData uri="http://schemas.openxmlformats.org/drawingml/2006/table">
            <a:tbl>
              <a:tblPr/>
              <a:tblGrid>
                <a:gridCol w="8033749"/>
              </a:tblGrid>
              <a:tr h="560439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 не получилось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уроке?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http://www.mms.mts.ru/datas1/000/002/362/2362508_thumb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95724"/>
            <a:ext cx="4019550" cy="2962276"/>
          </a:xfrm>
          <a:prstGeom prst="rect">
            <a:avLst/>
          </a:prstGeom>
          <a:noFill/>
        </p:spPr>
      </p:pic>
      <p:pic>
        <p:nvPicPr>
          <p:cNvPr id="1028" name="Picture 4" descr="http://gifportal.ru/data/smiles/multi-21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126" y="3929066"/>
            <a:ext cx="2047874" cy="2928934"/>
          </a:xfrm>
          <a:prstGeom prst="rect">
            <a:avLst/>
          </a:prstGeom>
          <a:noFill/>
        </p:spPr>
      </p:pic>
      <p:pic>
        <p:nvPicPr>
          <p:cNvPr id="1030" name="Picture 6" descr="http://s12.rimg.info/041bb5e3fcec0a9261d6c42d2ac6e4f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4143356"/>
            <a:ext cx="3456272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1091</TotalTime>
  <Words>315</Words>
  <Application>Microsoft Office PowerPoint</Application>
  <PresentationFormat>Экран (4:3)</PresentationFormat>
  <Paragraphs>56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oo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ooo</dc:creator>
  <cp:lastModifiedBy>ooo</cp:lastModifiedBy>
  <cp:revision>116</cp:revision>
  <dcterms:created xsi:type="dcterms:W3CDTF">2012-11-25T18:08:26Z</dcterms:created>
  <dcterms:modified xsi:type="dcterms:W3CDTF">2013-10-16T20:34:24Z</dcterms:modified>
</cp:coreProperties>
</file>